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257" r:id="rId3"/>
    <p:sldId id="288" r:id="rId4"/>
    <p:sldId id="289" r:id="rId5"/>
    <p:sldId id="290" r:id="rId6"/>
    <p:sldId id="258" r:id="rId7"/>
    <p:sldId id="291" r:id="rId8"/>
    <p:sldId id="277" r:id="rId9"/>
    <p:sldId id="264" r:id="rId10"/>
    <p:sldId id="274" r:id="rId11"/>
    <p:sldId id="292" r:id="rId12"/>
    <p:sldId id="259" r:id="rId13"/>
    <p:sldId id="265" r:id="rId14"/>
    <p:sldId id="275" r:id="rId15"/>
    <p:sldId id="279" r:id="rId16"/>
    <p:sldId id="280" r:id="rId17"/>
    <p:sldId id="293" r:id="rId18"/>
    <p:sldId id="294" r:id="rId19"/>
    <p:sldId id="295" r:id="rId20"/>
    <p:sldId id="281" r:id="rId21"/>
    <p:sldId id="267" r:id="rId22"/>
    <p:sldId id="283" r:id="rId23"/>
    <p:sldId id="297" r:id="rId24"/>
    <p:sldId id="298" r:id="rId25"/>
    <p:sldId id="299" r:id="rId26"/>
    <p:sldId id="266" r:id="rId27"/>
    <p:sldId id="269" r:id="rId28"/>
    <p:sldId id="300" r:id="rId29"/>
    <p:sldId id="271" r:id="rId30"/>
    <p:sldId id="270" r:id="rId31"/>
    <p:sldId id="268" r:id="rId32"/>
    <p:sldId id="286" r:id="rId33"/>
    <p:sldId id="287" r:id="rId34"/>
    <p:sldId id="284" r:id="rId35"/>
    <p:sldId id="272" r:id="rId36"/>
    <p:sldId id="260" r:id="rId37"/>
    <p:sldId id="285" r:id="rId38"/>
    <p:sldId id="273" r:id="rId39"/>
    <p:sldId id="262" r:id="rId40"/>
    <p:sldId id="301" r:id="rId41"/>
    <p:sldId id="302" r:id="rId42"/>
    <p:sldId id="282" r:id="rId43"/>
    <p:sldId id="296" r:id="rId44"/>
    <p:sldId id="276" r:id="rId45"/>
    <p:sldId id="278" r:id="rId46"/>
    <p:sldId id="303" r:id="rId47"/>
    <p:sldId id="305" r:id="rId48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729" cy="465452"/>
          </a:xfrm>
          <a:prstGeom prst="rect">
            <a:avLst/>
          </a:prstGeom>
        </p:spPr>
        <p:txBody>
          <a:bodyPr vert="horz" lIns="91083" tIns="45542" rIns="91083" bIns="455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693" y="0"/>
            <a:ext cx="3026729" cy="465452"/>
          </a:xfrm>
          <a:prstGeom prst="rect">
            <a:avLst/>
          </a:prstGeom>
        </p:spPr>
        <p:txBody>
          <a:bodyPr vert="horz" lIns="91083" tIns="45542" rIns="91083" bIns="45542" rtlCol="0"/>
          <a:lstStyle>
            <a:lvl1pPr algn="r">
              <a:defRPr sz="1200"/>
            </a:lvl1pPr>
          </a:lstStyle>
          <a:p>
            <a:fld id="{5B2E7737-6C7B-489A-9D6E-8F2FB6B737BC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249"/>
            <a:ext cx="3026729" cy="465452"/>
          </a:xfrm>
          <a:prstGeom prst="rect">
            <a:avLst/>
          </a:prstGeom>
        </p:spPr>
        <p:txBody>
          <a:bodyPr vert="horz" lIns="91083" tIns="45542" rIns="91083" bIns="455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693" y="8818249"/>
            <a:ext cx="3026729" cy="465452"/>
          </a:xfrm>
          <a:prstGeom prst="rect">
            <a:avLst/>
          </a:prstGeom>
        </p:spPr>
        <p:txBody>
          <a:bodyPr vert="horz" lIns="91083" tIns="45542" rIns="91083" bIns="45542" rtlCol="0" anchor="b"/>
          <a:lstStyle>
            <a:lvl1pPr algn="r">
              <a:defRPr sz="1200"/>
            </a:lvl1pPr>
          </a:lstStyle>
          <a:p>
            <a:fld id="{D82361C4-4B68-4438-AE16-FD86D45DB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60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729" cy="465452"/>
          </a:xfrm>
          <a:prstGeom prst="rect">
            <a:avLst/>
          </a:prstGeom>
        </p:spPr>
        <p:txBody>
          <a:bodyPr vert="horz" lIns="91083" tIns="45542" rIns="91083" bIns="455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693" y="0"/>
            <a:ext cx="3026729" cy="465452"/>
          </a:xfrm>
          <a:prstGeom prst="rect">
            <a:avLst/>
          </a:prstGeom>
        </p:spPr>
        <p:txBody>
          <a:bodyPr vert="horz" lIns="91083" tIns="45542" rIns="91083" bIns="45542" rtlCol="0"/>
          <a:lstStyle>
            <a:lvl1pPr algn="r">
              <a:defRPr sz="1200"/>
            </a:lvl1pPr>
          </a:lstStyle>
          <a:p>
            <a:fld id="{FA63C868-FCE9-4C60-BAAC-70735EC52DB0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1160463"/>
            <a:ext cx="556895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83" tIns="45542" rIns="91083" bIns="4554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7869" y="4467701"/>
            <a:ext cx="5589263" cy="3655537"/>
          </a:xfrm>
          <a:prstGeom prst="rect">
            <a:avLst/>
          </a:prstGeom>
        </p:spPr>
        <p:txBody>
          <a:bodyPr vert="horz" lIns="91083" tIns="45542" rIns="91083" bIns="4554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249"/>
            <a:ext cx="3026729" cy="465452"/>
          </a:xfrm>
          <a:prstGeom prst="rect">
            <a:avLst/>
          </a:prstGeom>
        </p:spPr>
        <p:txBody>
          <a:bodyPr vert="horz" lIns="91083" tIns="45542" rIns="91083" bIns="455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693" y="8818249"/>
            <a:ext cx="3026729" cy="465452"/>
          </a:xfrm>
          <a:prstGeom prst="rect">
            <a:avLst/>
          </a:prstGeom>
        </p:spPr>
        <p:txBody>
          <a:bodyPr vert="horz" lIns="91083" tIns="45542" rIns="91083" bIns="45542" rtlCol="0" anchor="b"/>
          <a:lstStyle>
            <a:lvl1pPr algn="r">
              <a:defRPr sz="1200"/>
            </a:lvl1pPr>
          </a:lstStyle>
          <a:p>
            <a:fld id="{2B6EE138-C9AA-4883-834F-CA9E03E8D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346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0052" indent="-28463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542" indent="-22770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3959" indent="-22770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376" indent="-22770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4793" indent="-2277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0210" indent="-2277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15627" indent="-2277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1044" indent="-2277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803E7D3-87DF-4E24-A8A3-DCC9D4A10F0F}" type="slidenum">
              <a:rPr lang="en-US" altLang="en-US" sz="1200"/>
              <a:pPr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692285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0052" indent="-284636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38542" indent="-22770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3959" indent="-22770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49376" indent="-22770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04793" indent="-2277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60210" indent="-2277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15627" indent="-2277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71044" indent="-22770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9C37F90-4E0F-42DD-90EC-F02623BD026C}" type="slidenum">
              <a:rPr lang="en-US" altLang="en-US" sz="1200"/>
              <a:pPr/>
              <a:t>43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882626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BF7E-1809-48E4-9F0F-B7CC1161C738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07EE-7884-4AD6-B17A-FD56E07B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88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BF7E-1809-48E4-9F0F-B7CC1161C738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07EE-7884-4AD6-B17A-FD56E07B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90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BF7E-1809-48E4-9F0F-B7CC1161C738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07EE-7884-4AD6-B17A-FD56E07B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4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BF7E-1809-48E4-9F0F-B7CC1161C738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07EE-7884-4AD6-B17A-FD56E07B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70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BF7E-1809-48E4-9F0F-B7CC1161C738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07EE-7884-4AD6-B17A-FD56E07B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196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BF7E-1809-48E4-9F0F-B7CC1161C738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07EE-7884-4AD6-B17A-FD56E07B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7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BF7E-1809-48E4-9F0F-B7CC1161C738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07EE-7884-4AD6-B17A-FD56E07B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54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BF7E-1809-48E4-9F0F-B7CC1161C738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07EE-7884-4AD6-B17A-FD56E07B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4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BF7E-1809-48E4-9F0F-B7CC1161C738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07EE-7884-4AD6-B17A-FD56E07B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53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BF7E-1809-48E4-9F0F-B7CC1161C738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07EE-7884-4AD6-B17A-FD56E07B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96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BF7E-1809-48E4-9F0F-B7CC1161C738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07EE-7884-4AD6-B17A-FD56E07B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61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ABF7E-1809-48E4-9F0F-B7CC1161C738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107EE-7884-4AD6-B17A-FD56E07B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62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livestockconservancy.org/index.php/heritage/internal/conservation-priority-list#Rabbits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users.tamuk.edu/kfsdl00/rabb.html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spruce.com/angora-rabbit-breed-profiles-1835793" TargetMode="External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debmark.com/rabbits/basics.htm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hyperlink" Target="http://www.arba.net/" TargetMode="External"/><Relationship Id="rId2" Type="http://schemas.openxmlformats.org/officeDocument/2006/relationships/hyperlink" Target="http://www.debmark.com/rabbits/basics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suagcenter.com/Images/Interior/sustainableag/animals/rabbit%20production/rabbit%20housing%20manual.pdf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hyperlink" Target="http://www.polyfacefarms.com/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hyperlink" Target="http://www.bassequipment.com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bbits.org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yHoi5PJcIQ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arba.net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tbook.org/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dacs.virginia.gov/pdf/outreachrabbitprogram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https://arba.net/processors/" TargetMode="Externa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cid:5c9950cc-fc47-413a-8ac9-75aef1ec7ea9@namprd10.prod.outlook.com" TargetMode="External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extension.psu.edu/rabbit-production" TargetMode="External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municode.com/library/va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62521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Virginia State University</a:t>
            </a:r>
            <a:br>
              <a:rPr lang="en-US" dirty="0"/>
            </a:br>
            <a:r>
              <a:rPr lang="en-US" dirty="0"/>
              <a:t>Urban Agriculture Certification Program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31472"/>
            <a:ext cx="9144000" cy="1855683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Module 13a</a:t>
            </a:r>
          </a:p>
          <a:p>
            <a:r>
              <a:rPr lang="en-US" sz="2800" dirty="0"/>
              <a:t>Backyard Rabbit</a:t>
            </a:r>
          </a:p>
          <a:p>
            <a:r>
              <a:rPr lang="en-US" dirty="0"/>
              <a:t>Dahlia O’Brien, PhD.</a:t>
            </a:r>
          </a:p>
          <a:p>
            <a:endParaRPr lang="en-US" dirty="0"/>
          </a:p>
          <a:p>
            <a:r>
              <a:rPr lang="en-US" sz="2000" dirty="0"/>
              <a:t>Some information adapted from Niki Whitley, Fort Valley State University, Cooperative Extension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30687" y="5631912"/>
            <a:ext cx="67306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© 2022 All material and content is intellectual property of VSU</a:t>
            </a:r>
          </a:p>
          <a:p>
            <a:pPr algn="ctr"/>
            <a:r>
              <a:rPr lang="en-US" dirty="0"/>
              <a:t>College of Agriculture. Do not duplicate or otherwise utilize without</a:t>
            </a:r>
          </a:p>
          <a:p>
            <a:pPr algn="ctr"/>
            <a:r>
              <a:rPr lang="en-US" dirty="0"/>
              <a:t>written permission from VSU Urban Agriculture Certification Program.</a:t>
            </a:r>
          </a:p>
        </p:txBody>
      </p:sp>
    </p:spTree>
    <p:extLst>
      <p:ext uri="{BB962C8B-B14F-4D97-AF65-F5344CB8AC3E}">
        <p14:creationId xmlns:p14="http://schemas.microsoft.com/office/powerpoint/2010/main" val="3214925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13a.4 Benefits of backyard rabbit production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47206"/>
          </a:xfrm>
        </p:spPr>
        <p:txBody>
          <a:bodyPr>
            <a:normAutofit/>
          </a:bodyPr>
          <a:lstStyle/>
          <a:p>
            <a:r>
              <a:rPr lang="en-US" dirty="0"/>
              <a:t>Raising rabbits is a labor-intensive endeavor</a:t>
            </a:r>
          </a:p>
          <a:p>
            <a:pPr lvl="1"/>
            <a:r>
              <a:rPr lang="en-US" altLang="en-US" sz="2800" dirty="0"/>
              <a:t>Very small industry (mostly pets/hobby) </a:t>
            </a:r>
          </a:p>
          <a:p>
            <a:pPr lvl="1"/>
            <a:r>
              <a:rPr lang="en-US" altLang="en-US" sz="2800" dirty="0"/>
              <a:t>Few approved drugs </a:t>
            </a:r>
          </a:p>
          <a:p>
            <a:pPr lvl="1"/>
            <a:r>
              <a:rPr lang="en-US" altLang="en-US" sz="2800" dirty="0"/>
              <a:t>Not widely consumed meat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998" y="1825625"/>
            <a:ext cx="4392227" cy="3085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9043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13a.4 Benefits of backyard rabbit production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“Bunny berries” or “Bunny honey”</a:t>
            </a:r>
          </a:p>
          <a:p>
            <a:r>
              <a:rPr lang="en-US" dirty="0"/>
              <a:t>Production (10 lb. doe)</a:t>
            </a:r>
          </a:p>
          <a:p>
            <a:pPr lvl="1"/>
            <a:r>
              <a:rPr lang="en-US" dirty="0"/>
              <a:t>0.31 lbs./day (feces and urine)</a:t>
            </a:r>
          </a:p>
          <a:p>
            <a:pPr lvl="1"/>
            <a:r>
              <a:rPr lang="en-US" dirty="0"/>
              <a:t>0.056 ton/year </a:t>
            </a:r>
          </a:p>
          <a:p>
            <a:r>
              <a:rPr lang="en-US" dirty="0"/>
              <a:t>Four times more nutrients than cow or horse manure</a:t>
            </a:r>
          </a:p>
          <a:p>
            <a:r>
              <a:rPr lang="en-US" dirty="0"/>
              <a:t>Higher in nitrogen and phosphorus</a:t>
            </a:r>
          </a:p>
          <a:p>
            <a:r>
              <a:rPr lang="en-US" dirty="0"/>
              <a:t>Twice as rich as chicken manure</a:t>
            </a:r>
          </a:p>
          <a:p>
            <a:r>
              <a:rPr lang="en-US" dirty="0"/>
              <a:t>Doesn’t need composting</a:t>
            </a:r>
          </a:p>
          <a:p>
            <a:r>
              <a:rPr lang="en-US" dirty="0"/>
              <a:t>Not as smelly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861" y="1825625"/>
            <a:ext cx="3385203" cy="3640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035023" y="5600566"/>
            <a:ext cx="4788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Worms can be raised in the rabbit manure to produce fishing bait and worm castings</a:t>
            </a:r>
          </a:p>
        </p:txBody>
      </p:sp>
    </p:spTree>
    <p:extLst>
      <p:ext uri="{BB962C8B-B14F-4D97-AF65-F5344CB8AC3E}">
        <p14:creationId xmlns:p14="http://schemas.microsoft.com/office/powerpoint/2010/main" val="1736148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13a.5 Rabbit breed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en-US" dirty="0"/>
              <a:t>Rabbits are generally classified according to:</a:t>
            </a:r>
          </a:p>
          <a:p>
            <a:pPr lvl="1"/>
            <a:r>
              <a:rPr lang="en-US" dirty="0"/>
              <a:t>Size</a:t>
            </a:r>
          </a:p>
          <a:p>
            <a:pPr lvl="1"/>
            <a:r>
              <a:rPr lang="en-US" dirty="0"/>
              <a:t>Weight</a:t>
            </a:r>
          </a:p>
          <a:p>
            <a:pPr lvl="1"/>
            <a:r>
              <a:rPr lang="en-US" dirty="0"/>
              <a:t>Type of pelt </a:t>
            </a:r>
          </a:p>
          <a:p>
            <a:pPr marL="228600" lvl="1">
              <a:spcBef>
                <a:spcPts val="1000"/>
              </a:spcBef>
            </a:pPr>
            <a:r>
              <a:rPr lang="en-US" dirty="0"/>
              <a:t>Small rabbits weigh 2 to 5 pounds at maturity</a:t>
            </a:r>
          </a:p>
          <a:p>
            <a:pPr marL="228600" lvl="1">
              <a:spcBef>
                <a:spcPts val="1000"/>
              </a:spcBef>
            </a:pPr>
            <a:r>
              <a:rPr lang="en-US" dirty="0"/>
              <a:t>Medium breeds weigh 5 to 8 pounds</a:t>
            </a:r>
          </a:p>
          <a:p>
            <a:pPr marL="228600" lvl="1">
              <a:spcBef>
                <a:spcPts val="1000"/>
              </a:spcBef>
            </a:pPr>
            <a:r>
              <a:rPr lang="en-US" dirty="0"/>
              <a:t>Large breeds weigh an average of 8 to 12 pounds </a:t>
            </a:r>
          </a:p>
          <a:p>
            <a:endParaRPr lang="en-US" dirty="0"/>
          </a:p>
        </p:txBody>
      </p:sp>
      <p:pic>
        <p:nvPicPr>
          <p:cNvPr id="4098" name="Picture 2" descr="http://www.azrabbits.com/_Media/img_1080_med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87" y="2472531"/>
            <a:ext cx="4086225" cy="3057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06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13a.5 Rabbit breed selection</a:t>
            </a:r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5426698"/>
              </p:ext>
            </p:extLst>
          </p:nvPr>
        </p:nvGraphicFramePr>
        <p:xfrm>
          <a:off x="2299952" y="1387946"/>
          <a:ext cx="7592096" cy="4314422"/>
        </p:xfrm>
        <a:graphic>
          <a:graphicData uri="http://schemas.openxmlformats.org/drawingml/2006/table">
            <a:tbl>
              <a:tblPr/>
              <a:tblGrid>
                <a:gridCol w="1898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8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8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80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81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dirty="0">
                          <a:solidFill>
                            <a:srgbClr val="333333"/>
                          </a:solidFill>
                          <a:effectLst/>
                        </a:rPr>
                        <a:t>Breeds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>
                          <a:solidFill>
                            <a:srgbClr val="333333"/>
                          </a:solidFill>
                          <a:effectLst/>
                        </a:rPr>
                        <a:t>Size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>
                          <a:solidFill>
                            <a:srgbClr val="333333"/>
                          </a:solidFill>
                          <a:effectLst/>
                        </a:rPr>
                        <a:t>Use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>
                          <a:solidFill>
                            <a:srgbClr val="333333"/>
                          </a:solidFill>
                          <a:effectLst/>
                        </a:rPr>
                        <a:t>Mature Weight (lbs)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1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Angora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medium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wool; meat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9-12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1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American Chinchilla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medium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fur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9-12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1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solidFill>
                            <a:srgbClr val="FF0000"/>
                          </a:solidFill>
                          <a:effectLst/>
                        </a:rPr>
                        <a:t>Californian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solidFill>
                            <a:srgbClr val="FF0000"/>
                          </a:solidFill>
                          <a:effectLst/>
                        </a:rPr>
                        <a:t>medium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solidFill>
                            <a:srgbClr val="FF0000"/>
                          </a:solidFill>
                          <a:effectLst/>
                        </a:rPr>
                        <a:t>meat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8-11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1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</a:rPr>
                        <a:t>Champagne </a:t>
                      </a:r>
                      <a:r>
                        <a:rPr lang="en-US" sz="1600" dirty="0" err="1">
                          <a:effectLst/>
                        </a:rPr>
                        <a:t>d'Argent</a:t>
                      </a:r>
                      <a:endParaRPr lang="en-US" sz="1600" dirty="0">
                        <a:effectLst/>
                      </a:endParaRP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medium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meat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9-12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1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Checkered Giants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large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fur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11+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1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Dutch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small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lab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3-6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81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English Spot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medium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meat; lab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9-13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81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solidFill>
                            <a:srgbClr val="FF0000"/>
                          </a:solidFill>
                          <a:effectLst/>
                        </a:rPr>
                        <a:t>Flemish Giants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solidFill>
                            <a:srgbClr val="FF0000"/>
                          </a:solidFill>
                          <a:effectLst/>
                        </a:rPr>
                        <a:t>large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meat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13+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81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Himalayan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small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lab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2-6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81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New Zealand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medium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meat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</a:rPr>
                        <a:t>9-12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81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Polish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small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</a:rPr>
                        <a:t>lab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</a:rPr>
                        <a:t>3-4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81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</a:rPr>
                        <a:t>Rex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</a:rPr>
                        <a:t>medium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</a:rPr>
                        <a:t>fur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</a:rPr>
                        <a:t>8-11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817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Silver Martens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medium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>
                          <a:effectLst/>
                        </a:rPr>
                        <a:t>fur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dirty="0">
                          <a:effectLst/>
                        </a:rPr>
                        <a:t>6-10</a:t>
                      </a:r>
                    </a:p>
                  </a:txBody>
                  <a:tcPr marL="45057" marR="45057" marT="22529" marB="22529">
                    <a:lnL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1955" y="5845908"/>
            <a:ext cx="11288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Heritage/rare breeds - </a:t>
            </a:r>
            <a:r>
              <a:rPr lang="en-US" dirty="0">
                <a:hlinkClick r:id="rId2"/>
              </a:rPr>
              <a:t>https://livestockconservancy.org/index.php/heritage/internal/conservation-priority-list#Rabbits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444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054" y="337449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13a.5 Rabbit breed selection - meat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622872" cy="4351338"/>
          </a:xfrm>
        </p:spPr>
        <p:txBody>
          <a:bodyPr>
            <a:normAutofit/>
          </a:bodyPr>
          <a:lstStyle/>
          <a:p>
            <a:r>
              <a:rPr lang="en-US" sz="2000" dirty="0"/>
              <a:t>The most popular breeds for meat production include New Zealand and Californian rabbits (cross = smut)</a:t>
            </a:r>
          </a:p>
          <a:p>
            <a:r>
              <a:rPr lang="en-US" sz="2000" dirty="0"/>
              <a:t>They have a higher meat-to-bone ratio but low feed efficiency</a:t>
            </a:r>
          </a:p>
          <a:p>
            <a:r>
              <a:rPr lang="en-US" sz="2000" dirty="0"/>
              <a:t>Also very popular because their fur is mostly white</a:t>
            </a:r>
          </a:p>
          <a:p>
            <a:pPr lvl="1"/>
            <a:r>
              <a:rPr lang="en-US" sz="1800" dirty="0"/>
              <a:t>Processors prefer as dark hair shows up on light-colored meat</a:t>
            </a:r>
          </a:p>
          <a:p>
            <a:r>
              <a:rPr lang="en-US" sz="2000" dirty="0"/>
              <a:t>The New Zealand White is considered the best breed</a:t>
            </a:r>
          </a:p>
          <a:p>
            <a:pPr lvl="1"/>
            <a:r>
              <a:rPr lang="en-US" sz="1800" dirty="0"/>
              <a:t>Good mothering ability and carcass characteristics </a:t>
            </a:r>
          </a:p>
          <a:p>
            <a:endParaRPr lang="en-US" sz="2000" dirty="0"/>
          </a:p>
        </p:txBody>
      </p:sp>
      <p:pic>
        <p:nvPicPr>
          <p:cNvPr id="6" name="Picture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0" t="19928" r="53204" b="23534"/>
          <a:stretch>
            <a:fillRect/>
          </a:stretch>
        </p:blipFill>
        <p:spPr bwMode="auto">
          <a:xfrm>
            <a:off x="2960544" y="4443389"/>
            <a:ext cx="2481467" cy="1926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New Zealand Rabbit Bre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065" y="4385376"/>
            <a:ext cx="2481467" cy="1926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5357" y="4742240"/>
            <a:ext cx="25072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Californian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(Himalayan x Chinchilla x New Zealand)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Medium size, 9-11 lbs.</a:t>
            </a:r>
          </a:p>
          <a:p>
            <a:endParaRPr lang="en-US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954854" y="4710602"/>
            <a:ext cx="2817181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New Zealand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(white, red, black and broken)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Medium size, 10-12 lbs.</a:t>
            </a:r>
          </a:p>
        </p:txBody>
      </p:sp>
    </p:spTree>
    <p:extLst>
      <p:ext uri="{BB962C8B-B14F-4D97-AF65-F5344CB8AC3E}">
        <p14:creationId xmlns:p14="http://schemas.microsoft.com/office/powerpoint/2010/main" val="1290459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13a.5 Rabbit breed selection- meat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Cross-breeding will result in hybrid vigor</a:t>
            </a:r>
          </a:p>
          <a:p>
            <a:pPr lvl="1"/>
            <a:r>
              <a:rPr lang="en-US" dirty="0"/>
              <a:t>Increase in desired characteristics in crossbred/hybrid offspring over parents</a:t>
            </a:r>
          </a:p>
          <a:p>
            <a:r>
              <a:rPr lang="en-US" dirty="0"/>
              <a:t>Breed male Californians to female New Zealand White </a:t>
            </a:r>
          </a:p>
          <a:p>
            <a:pPr lvl="1"/>
            <a:r>
              <a:rPr lang="en-US" dirty="0"/>
              <a:t>Breeding the female from this cross back to male Californians</a:t>
            </a:r>
          </a:p>
          <a:p>
            <a:pPr lvl="1"/>
            <a:r>
              <a:rPr lang="en-US" dirty="0"/>
              <a:t>Results in larger litter sizes and heavier carcasses 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99" y="1881538"/>
            <a:ext cx="6033463" cy="3808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6583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13a.5 Rabbit breed selection - meat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Altex</a:t>
            </a:r>
            <a:r>
              <a:rPr lang="en-US" dirty="0"/>
              <a:t> (hybrid breed developed from crosses of Flemish Giant, Champagne </a:t>
            </a:r>
            <a:r>
              <a:rPr lang="en-US" dirty="0" err="1"/>
              <a:t>d’Argent</a:t>
            </a:r>
            <a:r>
              <a:rPr lang="en-US" dirty="0"/>
              <a:t>, and Californian)</a:t>
            </a:r>
          </a:p>
          <a:p>
            <a:r>
              <a:rPr lang="en-US" dirty="0"/>
              <a:t>Breed was developed by Alabama and Texas A&amp;M for commercial viability</a:t>
            </a:r>
          </a:p>
          <a:p>
            <a:pPr lvl="1"/>
            <a:r>
              <a:rPr lang="en-US" dirty="0"/>
              <a:t>More heat-tolerant </a:t>
            </a:r>
          </a:p>
          <a:p>
            <a:pPr lvl="1"/>
            <a:r>
              <a:rPr lang="en-US" dirty="0"/>
              <a:t>Gains weight quicker than other breeds—reaching up to 10 to 20 lbs. </a:t>
            </a:r>
          </a:p>
          <a:p>
            <a:pPr lvl="1"/>
            <a:r>
              <a:rPr lang="en-US" dirty="0"/>
              <a:t>For more information, visit </a:t>
            </a:r>
            <a:r>
              <a:rPr lang="en-US" dirty="0">
                <a:hlinkClick r:id="rId2"/>
              </a:rPr>
              <a:t>http://users.tamuk.edu/kfsdl00/rabb.html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 </a:t>
            </a:r>
          </a:p>
        </p:txBody>
      </p:sp>
      <p:pic>
        <p:nvPicPr>
          <p:cNvPr id="1026" name="Picture 2" descr="http://www.justrabbits.com/images/altex-rabbit.jpg.pagespeed.ce.WMq4vW2h5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506" y="1825625"/>
            <a:ext cx="3709358" cy="3686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680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07868" y="152401"/>
            <a:ext cx="10440140" cy="1281113"/>
          </a:xfrm>
        </p:spPr>
        <p:txBody>
          <a:bodyPr>
            <a:normAutofit/>
          </a:bodyPr>
          <a:lstStyle/>
          <a:p>
            <a:r>
              <a:rPr lang="en-US" sz="5400" b="1" dirty="0"/>
              <a:t>13a.5 Rabbit breed selection - wool</a:t>
            </a:r>
            <a:endParaRPr lang="en-US" altLang="en-US" sz="5400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807868" y="1884363"/>
            <a:ext cx="5860787" cy="396225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/>
              <a:t>Types of Angora rabbits (four ARBA): </a:t>
            </a:r>
          </a:p>
          <a:p>
            <a:pPr lvl="1" eaLnBrk="1" hangingPunct="1"/>
            <a:r>
              <a:rPr lang="en-US" altLang="en-US" b="1" dirty="0"/>
              <a:t>English</a:t>
            </a:r>
            <a:r>
              <a:rPr lang="en-US" altLang="en-US" dirty="0"/>
              <a:t> (5–7.5 lbs.); </a:t>
            </a:r>
            <a:r>
              <a:rPr lang="en-US" altLang="en-US" b="1" dirty="0"/>
              <a:t>French</a:t>
            </a:r>
            <a:r>
              <a:rPr lang="en-US" altLang="en-US" dirty="0"/>
              <a:t> (7.5–10.5 lbs.); </a:t>
            </a:r>
            <a:r>
              <a:rPr lang="en-US" altLang="en-US" b="1" dirty="0"/>
              <a:t>Satin</a:t>
            </a:r>
            <a:r>
              <a:rPr lang="en-US" altLang="en-US" dirty="0"/>
              <a:t> (6.5-9.5 lbs.); </a:t>
            </a:r>
            <a:r>
              <a:rPr lang="en-US" altLang="en-US" b="1" dirty="0"/>
              <a:t>Giant</a:t>
            </a:r>
            <a:r>
              <a:rPr lang="en-US" altLang="en-US" dirty="0"/>
              <a:t> (10 lbs. and up); German (7-11.5 lbs.; produces up to 2.5 lbs. wool/year)</a:t>
            </a:r>
          </a:p>
          <a:p>
            <a:r>
              <a:rPr lang="en-US" altLang="en-US" dirty="0"/>
              <a:t>Harvesting the fiber</a:t>
            </a:r>
          </a:p>
          <a:p>
            <a:pPr lvl="1"/>
            <a:r>
              <a:rPr lang="en-US" altLang="en-US" sz="2600" dirty="0"/>
              <a:t>Pluck during molt (not Giants/Germans) or every 10-11 weeks; shear (with scissors) every 10-11 weeks</a:t>
            </a:r>
          </a:p>
          <a:p>
            <a:pPr lvl="1"/>
            <a:r>
              <a:rPr lang="en-US" altLang="en-US" sz="2600" dirty="0"/>
              <a:t>Average of 15 ounces/year ($8.50-$15/ounce on Etsy)</a:t>
            </a:r>
          </a:p>
          <a:p>
            <a:pPr lvl="1" eaLnBrk="1" hangingPunct="1"/>
            <a:endParaRPr lang="en-US" altLang="en-US" sz="3200" dirty="0"/>
          </a:p>
        </p:txBody>
      </p:sp>
      <p:pic>
        <p:nvPicPr>
          <p:cNvPr id="2970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720" y="2388016"/>
            <a:ext cx="4010025" cy="2994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Rectangle 10"/>
          <p:cNvSpPr>
            <a:spLocks noChangeArrowheads="1"/>
          </p:cNvSpPr>
          <p:nvPr/>
        </p:nvSpPr>
        <p:spPr bwMode="auto">
          <a:xfrm>
            <a:off x="5539580" y="5661674"/>
            <a:ext cx="6467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More at: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hlinkClick r:id="rId3"/>
              </a:rPr>
              <a:t>www.thespruce.com/angora-rabbit-breed-profiles-1835793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37811" y="6336543"/>
            <a:ext cx="7200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Slide from presentation by Dr. Niki Whitley</a:t>
            </a:r>
          </a:p>
        </p:txBody>
      </p:sp>
    </p:spTree>
    <p:extLst>
      <p:ext uri="{BB962C8B-B14F-4D97-AF65-F5344CB8AC3E}">
        <p14:creationId xmlns:p14="http://schemas.microsoft.com/office/powerpoint/2010/main" val="3643079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2436" y="244244"/>
            <a:ext cx="10822619" cy="1281112"/>
          </a:xfrm>
        </p:spPr>
        <p:txBody>
          <a:bodyPr>
            <a:normAutofit/>
          </a:bodyPr>
          <a:lstStyle/>
          <a:p>
            <a:r>
              <a:rPr lang="en-US" sz="5400" b="1" dirty="0"/>
              <a:t>13a.5 Rabbit breed selection - other</a:t>
            </a:r>
            <a:endParaRPr lang="en-US" altLang="en-US" sz="5400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707956" y="1889126"/>
            <a:ext cx="5905908" cy="3551237"/>
          </a:xfrm>
          <a:solidFill>
            <a:srgbClr val="F6F6F6"/>
          </a:solidFill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dirty="0"/>
              <a:t>Any breed for show, pets, hobby; 49 ARBA</a:t>
            </a:r>
          </a:p>
          <a:p>
            <a:pPr eaLnBrk="1" hangingPunct="1"/>
            <a:r>
              <a:rPr lang="en-US" altLang="en-US" dirty="0"/>
              <a:t>Dwarf breeds – popular as pets; 25% may inherit lethal gene</a:t>
            </a:r>
          </a:p>
          <a:p>
            <a:pPr lvl="1" eaLnBrk="1" hangingPunct="1"/>
            <a:r>
              <a:rPr lang="en-US" altLang="en-US" dirty="0"/>
              <a:t>Netherland Dwarf </a:t>
            </a:r>
            <a:r>
              <a:rPr lang="en-US" altLang="en-US" i="1" dirty="0"/>
              <a:t>(many colors) 1.75–2.5 lbs., very popular; </a:t>
            </a:r>
            <a:r>
              <a:rPr lang="en-US" altLang="en-US" dirty="0"/>
              <a:t>Dwarf </a:t>
            </a:r>
            <a:r>
              <a:rPr lang="en-US" altLang="en-US" dirty="0" err="1"/>
              <a:t>Hotot</a:t>
            </a:r>
            <a:r>
              <a:rPr lang="en-US" altLang="en-US" dirty="0"/>
              <a:t> </a:t>
            </a:r>
            <a:r>
              <a:rPr lang="en-US" altLang="en-US" i="1" dirty="0"/>
              <a:t>(White with black around its eyes) 2-3 lbs.; </a:t>
            </a:r>
            <a:r>
              <a:rPr lang="en-US" altLang="en-US" dirty="0"/>
              <a:t>Jersey Wooley </a:t>
            </a:r>
            <a:r>
              <a:rPr lang="en-US" altLang="en-US" i="1" dirty="0"/>
              <a:t>(many colors; wool) 2–3.5 lbs.; </a:t>
            </a:r>
            <a:r>
              <a:rPr lang="en-US" altLang="en-US" dirty="0"/>
              <a:t>Polish </a:t>
            </a:r>
            <a:r>
              <a:rPr lang="en-US" altLang="en-US" i="1" dirty="0"/>
              <a:t>(many colors) 2–3.5 lbs.; </a:t>
            </a:r>
            <a:r>
              <a:rPr lang="en-US" altLang="en-US" dirty="0"/>
              <a:t>Britannia Petite </a:t>
            </a:r>
            <a:r>
              <a:rPr lang="en-US" altLang="en-US" i="1" dirty="0"/>
              <a:t>(multiple colors) 1.5–2.5 lbs.; </a:t>
            </a:r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30724" name="Rectangle 1"/>
          <p:cNvSpPr>
            <a:spLocks noChangeArrowheads="1"/>
          </p:cNvSpPr>
          <p:nvPr/>
        </p:nvSpPr>
        <p:spPr bwMode="auto">
          <a:xfrm>
            <a:off x="7005514" y="3910213"/>
            <a:ext cx="4627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Info: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hlinkClick r:id="rId2"/>
              </a:rPr>
              <a:t>www.debmark.com/rabbits/basics.htm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3072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957" y="1889126"/>
            <a:ext cx="3983038" cy="1965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Rectangle 8"/>
          <p:cNvSpPr>
            <a:spLocks noChangeArrowheads="1"/>
          </p:cNvSpPr>
          <p:nvPr/>
        </p:nvSpPr>
        <p:spPr bwMode="auto">
          <a:xfrm>
            <a:off x="7555560" y="4218221"/>
            <a:ext cx="373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Pic: People.com; </a:t>
            </a:r>
            <a:r>
              <a:rPr lang="en-US" altLang="en-US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Peoplepets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37811" y="6336543"/>
            <a:ext cx="7200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Slide from presentation by Dr. Niki Whitley</a:t>
            </a:r>
          </a:p>
        </p:txBody>
      </p:sp>
    </p:spTree>
    <p:extLst>
      <p:ext uri="{BB962C8B-B14F-4D97-AF65-F5344CB8AC3E}">
        <p14:creationId xmlns:p14="http://schemas.microsoft.com/office/powerpoint/2010/main" val="2470699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92458" y="434976"/>
            <a:ext cx="9508817" cy="1281113"/>
          </a:xfrm>
        </p:spPr>
        <p:txBody>
          <a:bodyPr>
            <a:normAutofit fontScale="90000"/>
          </a:bodyPr>
          <a:lstStyle/>
          <a:p>
            <a:r>
              <a:rPr lang="en-US" sz="5400" b="1" dirty="0"/>
              <a:t>13a.5 Rabbit breed selection - other</a:t>
            </a:r>
            <a:endParaRPr lang="en-US" altLang="en-US" sz="5400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692458" y="1744635"/>
            <a:ext cx="8229600" cy="1525588"/>
          </a:xfrm>
        </p:spPr>
        <p:txBody>
          <a:bodyPr>
            <a:noAutofit/>
          </a:bodyPr>
          <a:lstStyle/>
          <a:p>
            <a:r>
              <a:rPr lang="en-US" altLang="en-US" sz="2000" dirty="0"/>
              <a:t>Small breeds - American Fuzzy Lop</a:t>
            </a:r>
            <a:r>
              <a:rPr lang="en-US" altLang="en-US" sz="2000" i="1" dirty="0"/>
              <a:t>; </a:t>
            </a:r>
            <a:r>
              <a:rPr lang="en-US" altLang="en-US" sz="2000" dirty="0"/>
              <a:t>Dutch</a:t>
            </a:r>
            <a:r>
              <a:rPr lang="en-US" altLang="en-US" sz="2000" i="1" dirty="0"/>
              <a:t>; </a:t>
            </a:r>
            <a:r>
              <a:rPr lang="en-US" altLang="en-US" sz="2000" dirty="0"/>
              <a:t>Himalayan</a:t>
            </a:r>
            <a:r>
              <a:rPr lang="en-US" altLang="en-US" sz="2000" i="1" dirty="0"/>
              <a:t>; </a:t>
            </a:r>
            <a:r>
              <a:rPr lang="en-US" altLang="en-US" sz="2000" dirty="0"/>
              <a:t>Holland Lop; Mini Rex</a:t>
            </a:r>
            <a:endParaRPr lang="en-US" altLang="en-US" sz="2000" i="1" dirty="0"/>
          </a:p>
          <a:p>
            <a:pPr eaLnBrk="1" hangingPunct="1"/>
            <a:r>
              <a:rPr lang="en-US" altLang="en-US" sz="2000" dirty="0"/>
              <a:t>Medium breeds –American Sable, Belgian Hare, Standard Chinchilla, English Spot, Florida White, Harlequin, Havana, Lilac, Mini Lop, Rhinelander, Silver/Marten, Tan</a:t>
            </a:r>
          </a:p>
        </p:txBody>
      </p:sp>
      <p:sp>
        <p:nvSpPr>
          <p:cNvPr id="31748" name="Rectangle 7"/>
          <p:cNvSpPr>
            <a:spLocks noChangeArrowheads="1"/>
          </p:cNvSpPr>
          <p:nvPr/>
        </p:nvSpPr>
        <p:spPr bwMode="auto">
          <a:xfrm>
            <a:off x="7362887" y="5518661"/>
            <a:ext cx="4627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Info: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hlinkClick r:id="rId2"/>
              </a:rPr>
              <a:t>www.debmark.com/rabbits/basics.htm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3174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5" t="22466" r="11671"/>
          <a:stretch>
            <a:fillRect/>
          </a:stretch>
        </p:blipFill>
        <p:spPr bwMode="auto">
          <a:xfrm>
            <a:off x="8896350" y="3452927"/>
            <a:ext cx="2743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2" descr="https://www.arba.net/images/dutc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58" y="3432291"/>
            <a:ext cx="2362200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306" y="3509245"/>
            <a:ext cx="2443162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399" y="3511665"/>
            <a:ext cx="2613025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4" name="Rectangle 13"/>
          <p:cNvSpPr>
            <a:spLocks noChangeArrowheads="1"/>
          </p:cNvSpPr>
          <p:nvPr/>
        </p:nvSpPr>
        <p:spPr bwMode="auto">
          <a:xfrm>
            <a:off x="8535687" y="5888453"/>
            <a:ext cx="22819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Pics: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hlinkClick r:id="rId7"/>
              </a:rPr>
              <a:t>www.arba.net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    </a:t>
            </a: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161987" y="6425320"/>
            <a:ext cx="7200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Slide from presentation by Dr. Niki Whitley</a:t>
            </a:r>
          </a:p>
        </p:txBody>
      </p:sp>
    </p:spTree>
    <p:extLst>
      <p:ext uri="{BB962C8B-B14F-4D97-AF65-F5344CB8AC3E}">
        <p14:creationId xmlns:p14="http://schemas.microsoft.com/office/powerpoint/2010/main" val="3129223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Todays Topics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13a.1 U.S. Rabbit production</a:t>
            </a:r>
          </a:p>
          <a:p>
            <a:r>
              <a:rPr lang="en-US" dirty="0"/>
              <a:t>13a.2 Terminology</a:t>
            </a:r>
          </a:p>
          <a:p>
            <a:r>
              <a:rPr lang="en-US" dirty="0"/>
              <a:t>13a.3 Determining zoning codes for keeping animals in urban areas </a:t>
            </a:r>
          </a:p>
          <a:p>
            <a:r>
              <a:rPr lang="en-US" dirty="0"/>
              <a:t>13a.4 Benefits of backyard rabbit production</a:t>
            </a:r>
          </a:p>
          <a:p>
            <a:r>
              <a:rPr lang="en-US" dirty="0"/>
              <a:t>13a.5 Rabbit breed selection</a:t>
            </a:r>
          </a:p>
          <a:p>
            <a:r>
              <a:rPr lang="en-US" dirty="0"/>
              <a:t>13a.6 Housing </a:t>
            </a:r>
          </a:p>
          <a:p>
            <a:r>
              <a:rPr lang="en-US" dirty="0"/>
              <a:t>13a.7 Rabbit reproduction </a:t>
            </a:r>
          </a:p>
          <a:p>
            <a:r>
              <a:rPr lang="en-US" dirty="0"/>
              <a:t>13a.8 Feed and nutritional requirements</a:t>
            </a:r>
          </a:p>
          <a:p>
            <a:r>
              <a:rPr lang="en-US" dirty="0"/>
              <a:t>13a.9 Health</a:t>
            </a:r>
          </a:p>
          <a:p>
            <a:r>
              <a:rPr lang="en-US" dirty="0"/>
              <a:t>13a.10 Marketing</a:t>
            </a:r>
          </a:p>
          <a:p>
            <a:r>
              <a:rPr lang="en-US" dirty="0"/>
              <a:t>13a.11 Management and budget</a:t>
            </a:r>
          </a:p>
        </p:txBody>
      </p:sp>
      <p:pic>
        <p:nvPicPr>
          <p:cNvPr id="1026" name="Picture 2" descr="http://asiaplasa.xyz/wp-content/uploads/2016/03/profits-in-raising-rabbits-cross-roads-rabbitry-within-backyard-rabbits-rabbit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8194"/>
            <a:ext cx="5181600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956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13a.6 Housing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Housing should provide the following:</a:t>
            </a:r>
          </a:p>
          <a:p>
            <a:pPr lvl="1"/>
            <a:r>
              <a:rPr lang="en-US" dirty="0"/>
              <a:t>Comfort</a:t>
            </a:r>
          </a:p>
          <a:p>
            <a:pPr lvl="1"/>
            <a:r>
              <a:rPr lang="en-US" dirty="0"/>
              <a:t>Protection from predators</a:t>
            </a:r>
          </a:p>
          <a:p>
            <a:pPr lvl="1"/>
            <a:r>
              <a:rPr lang="en-US" dirty="0"/>
              <a:t>Prevention from escape</a:t>
            </a:r>
          </a:p>
          <a:p>
            <a:pPr lvl="1"/>
            <a:r>
              <a:rPr lang="en-US" dirty="0"/>
              <a:t>Protection from extreme weather</a:t>
            </a:r>
          </a:p>
          <a:p>
            <a:pPr lvl="1"/>
            <a:r>
              <a:rPr lang="en-US" dirty="0"/>
              <a:t>Easy access </a:t>
            </a:r>
          </a:p>
          <a:p>
            <a:pPr lvl="1"/>
            <a:r>
              <a:rPr lang="en-US" dirty="0"/>
              <a:t>Easy to clean</a:t>
            </a:r>
          </a:p>
          <a:p>
            <a:pPr lvl="1"/>
            <a:r>
              <a:rPr lang="en-US" dirty="0"/>
              <a:t>Affordable to build and maintain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11955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b="1" dirty="0"/>
              <a:t>13a.6 Housing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Outdoors</a:t>
            </a:r>
          </a:p>
          <a:p>
            <a:r>
              <a:rPr lang="en-US" dirty="0"/>
              <a:t>Shed or outbuilding in your backyard as long as they are in a dry and draft free environment</a:t>
            </a:r>
          </a:p>
          <a:p>
            <a:r>
              <a:rPr lang="en-US" dirty="0"/>
              <a:t>Simple pole barn with drop down sides </a:t>
            </a:r>
          </a:p>
          <a:p>
            <a:r>
              <a:rPr lang="en-US" dirty="0"/>
              <a:t>Ventilation is important in reducing ammonia buildup and the incidence of disease and other health-related problems</a:t>
            </a:r>
          </a:p>
          <a:p>
            <a:r>
              <a:rPr lang="en-US" dirty="0"/>
              <a:t>Rabbit Housing: Hutches, Cages, Wires by James </a:t>
            </a:r>
            <a:r>
              <a:rPr lang="en-US" dirty="0" err="1"/>
              <a:t>McNitt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2"/>
              </a:rPr>
              <a:t>http://www.suagcenter.com/Images/Interior/sustainableag/animals/rabbit%20production/rabbit%20housing%20manual.pdf</a:t>
            </a:r>
            <a:endParaRPr lang="en-US" dirty="0"/>
          </a:p>
          <a:p>
            <a:endParaRPr lang="en-US" dirty="0"/>
          </a:p>
        </p:txBody>
      </p:sp>
      <p:pic>
        <p:nvPicPr>
          <p:cNvPr id="8194" name="Picture 2" descr="https://s-media-cache-ak0.pinimg.com/736x/56/77/f8/5677f897963d37130b626a5c484e1f3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8194"/>
            <a:ext cx="5181600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8527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13a.6 Housing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Polyface</a:t>
            </a:r>
            <a:r>
              <a:rPr lang="en-US" dirty="0"/>
              <a:t> Farm (Joel </a:t>
            </a:r>
            <a:r>
              <a:rPr lang="en-US" dirty="0" err="1"/>
              <a:t>Salatin</a:t>
            </a:r>
            <a:r>
              <a:rPr lang="en-US" dirty="0"/>
              <a:t>) developed a mixed </a:t>
            </a:r>
            <a:r>
              <a:rPr lang="en-US" dirty="0" err="1"/>
              <a:t>rabbitry</a:t>
            </a:r>
            <a:r>
              <a:rPr lang="en-US" dirty="0"/>
              <a:t> and chicken coop</a:t>
            </a:r>
          </a:p>
          <a:p>
            <a:r>
              <a:rPr lang="en-US" dirty="0"/>
              <a:t>Rabbits are suspended above the chickens</a:t>
            </a:r>
          </a:p>
          <a:p>
            <a:pPr lvl="1"/>
            <a:r>
              <a:rPr lang="en-US" dirty="0"/>
              <a:t>Manure is processed by the chickens</a:t>
            </a:r>
          </a:p>
          <a:p>
            <a:pPr lvl="1"/>
            <a:r>
              <a:rPr lang="en-US" dirty="0"/>
              <a:t>Hens get whatever nutrients are left over</a:t>
            </a:r>
          </a:p>
          <a:p>
            <a:pPr lvl="1"/>
            <a:r>
              <a:rPr lang="en-US" dirty="0"/>
              <a:t>Prevents ammonia build up</a:t>
            </a:r>
          </a:p>
          <a:p>
            <a:r>
              <a:rPr lang="en-US" dirty="0"/>
              <a:t>Mobile hutch that acts similar to a chicken tractor </a:t>
            </a:r>
          </a:p>
          <a:p>
            <a:r>
              <a:rPr lang="en-US" dirty="0">
                <a:hlinkClick r:id="rId2"/>
              </a:rPr>
              <a:t>www.polyfacefarms.com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73582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36343" y="381001"/>
            <a:ext cx="9658904" cy="1281113"/>
          </a:xfrm>
        </p:spPr>
        <p:txBody>
          <a:bodyPr/>
          <a:lstStyle/>
          <a:p>
            <a:r>
              <a:rPr lang="en-US" sz="5400" b="1" dirty="0"/>
              <a:t>13a.6 Housing - equipment</a:t>
            </a:r>
            <a:endParaRPr lang="en-US" altLang="en-US" sz="5400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5779733" y="1654175"/>
            <a:ext cx="3886200" cy="46482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Feeders</a:t>
            </a:r>
          </a:p>
          <a:p>
            <a:pPr eaLnBrk="1" hangingPunct="1"/>
            <a:r>
              <a:rPr lang="en-US" altLang="en-US" sz="3200" dirty="0"/>
              <a:t>Watering</a:t>
            </a:r>
          </a:p>
          <a:p>
            <a:pPr eaLnBrk="1" hangingPunct="1"/>
            <a:r>
              <a:rPr lang="en-US" altLang="en-US" sz="3200" dirty="0"/>
              <a:t>Nest boxes</a:t>
            </a:r>
          </a:p>
          <a:p>
            <a:pPr eaLnBrk="1" hangingPunct="1"/>
            <a:r>
              <a:rPr lang="en-US" altLang="en-US" sz="3200" dirty="0"/>
              <a:t>Resting mats</a:t>
            </a:r>
          </a:p>
          <a:p>
            <a:pPr eaLnBrk="1" hangingPunct="1"/>
            <a:r>
              <a:rPr lang="en-US" altLang="en-US" sz="3200" dirty="0"/>
              <a:t>Animal identification</a:t>
            </a:r>
          </a:p>
          <a:p>
            <a:pPr eaLnBrk="1" hangingPunct="1"/>
            <a:r>
              <a:rPr lang="en-US" altLang="en-US" sz="3200" dirty="0"/>
              <a:t>Record keeping</a:t>
            </a:r>
          </a:p>
          <a:p>
            <a:pPr eaLnBrk="1" hangingPunct="1"/>
            <a:r>
              <a:rPr lang="en-US" altLang="en-US" sz="3200" dirty="0"/>
              <a:t>Carrying cages</a:t>
            </a:r>
          </a:p>
        </p:txBody>
      </p:sp>
      <p:pic>
        <p:nvPicPr>
          <p:cNvPr id="3891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991" y="1944211"/>
            <a:ext cx="2774950" cy="3391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61987" y="6425320"/>
            <a:ext cx="7200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Slide from presentation by Dr. Niki Whitley</a:t>
            </a:r>
          </a:p>
        </p:txBody>
      </p:sp>
    </p:spTree>
    <p:extLst>
      <p:ext uri="{BB962C8B-B14F-4D97-AF65-F5344CB8AC3E}">
        <p14:creationId xmlns:p14="http://schemas.microsoft.com/office/powerpoint/2010/main" val="1523545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4418" y="240593"/>
            <a:ext cx="9340211" cy="1281112"/>
          </a:xfrm>
        </p:spPr>
        <p:txBody>
          <a:bodyPr/>
          <a:lstStyle/>
          <a:p>
            <a:r>
              <a:rPr lang="en-US" sz="4800" b="1" dirty="0"/>
              <a:t>13a.6 Housing - equipment</a:t>
            </a:r>
            <a:endParaRPr lang="en-US" altLang="en-US" sz="4800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1064418" y="1571053"/>
            <a:ext cx="5419725" cy="4116048"/>
          </a:xfrm>
          <a:solidFill>
            <a:srgbClr val="F6F6F6"/>
          </a:solidFill>
        </p:spPr>
        <p:txBody>
          <a:bodyPr/>
          <a:lstStyle/>
          <a:p>
            <a:pPr eaLnBrk="1" hangingPunct="1"/>
            <a:r>
              <a:rPr lang="en-US" altLang="en-US" dirty="0"/>
              <a:t>Pellets: Self feeders (hoppers; screen), creep feeders, unbreakable vinyl bowls, ceramic crocks, pans, dishes, cups</a:t>
            </a:r>
          </a:p>
          <a:p>
            <a:pPr eaLnBrk="1" hangingPunct="1"/>
            <a:r>
              <a:rPr lang="en-US" altLang="en-US" dirty="0"/>
              <a:t>Hay: Hanging feeders, hoppers, on top/side of pen</a:t>
            </a:r>
          </a:p>
          <a:p>
            <a:pPr eaLnBrk="1" hangingPunct="1"/>
            <a:r>
              <a:rPr lang="en-US" altLang="en-US" dirty="0"/>
              <a:t>Other: Storage container for feed, feed scoop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endParaRPr lang="en-US" altLang="en-US" sz="2800" dirty="0"/>
          </a:p>
        </p:txBody>
      </p:sp>
      <p:pic>
        <p:nvPicPr>
          <p:cNvPr id="39940" name="Picture 5" descr="CREEP FEEDERS CREEP-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975" y="3918359"/>
            <a:ext cx="2810521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1" y="921306"/>
            <a:ext cx="28575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Rectangle 3"/>
          <p:cNvSpPr>
            <a:spLocks noChangeArrowheads="1"/>
          </p:cNvSpPr>
          <p:nvPr/>
        </p:nvSpPr>
        <p:spPr bwMode="auto">
          <a:xfrm>
            <a:off x="7756098" y="5888496"/>
            <a:ext cx="31191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Pics: 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hlinkClick r:id="rId4"/>
              </a:rPr>
              <a:t>www.bassequipment.com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39943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99" b="20667"/>
          <a:stretch>
            <a:fillRect/>
          </a:stretch>
        </p:blipFill>
        <p:spPr bwMode="auto">
          <a:xfrm>
            <a:off x="6647657" y="3667157"/>
            <a:ext cx="2698438" cy="1825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4" name="TextBox 5"/>
          <p:cNvSpPr txBox="1">
            <a:spLocks noChangeArrowheads="1"/>
          </p:cNvSpPr>
          <p:nvPr/>
        </p:nvSpPr>
        <p:spPr bwMode="auto">
          <a:xfrm>
            <a:off x="6546696" y="5469754"/>
            <a:ext cx="752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Hay</a:t>
            </a:r>
          </a:p>
        </p:txBody>
      </p:sp>
      <p:sp>
        <p:nvSpPr>
          <p:cNvPr id="39945" name="TextBox 9"/>
          <p:cNvSpPr txBox="1">
            <a:spLocks noChangeArrowheads="1"/>
          </p:cNvSpPr>
          <p:nvPr/>
        </p:nvSpPr>
        <p:spPr bwMode="auto">
          <a:xfrm>
            <a:off x="9315692" y="3322684"/>
            <a:ext cx="1211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Fine-X©</a:t>
            </a:r>
          </a:p>
        </p:txBody>
      </p:sp>
      <p:sp>
        <p:nvSpPr>
          <p:cNvPr id="39946" name="TextBox 10"/>
          <p:cNvSpPr txBox="1">
            <a:spLocks noChangeArrowheads="1"/>
          </p:cNvSpPr>
          <p:nvPr/>
        </p:nvSpPr>
        <p:spPr bwMode="auto">
          <a:xfrm>
            <a:off x="9315692" y="5488446"/>
            <a:ext cx="1211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Creep</a:t>
            </a: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161987" y="6425320"/>
            <a:ext cx="7200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Slide from presentation by Dr. Niki Whitley</a:t>
            </a:r>
          </a:p>
        </p:txBody>
      </p:sp>
    </p:spTree>
    <p:extLst>
      <p:ext uri="{BB962C8B-B14F-4D97-AF65-F5344CB8AC3E}">
        <p14:creationId xmlns:p14="http://schemas.microsoft.com/office/powerpoint/2010/main" val="8999880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4" t="4639" r="2544" b="10332"/>
          <a:stretch>
            <a:fillRect/>
          </a:stretch>
        </p:blipFill>
        <p:spPr bwMode="auto">
          <a:xfrm>
            <a:off x="8911547" y="1652441"/>
            <a:ext cx="2389726" cy="2081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80" y="74613"/>
            <a:ext cx="10617693" cy="1281112"/>
          </a:xfrm>
        </p:spPr>
        <p:txBody>
          <a:bodyPr>
            <a:normAutofit/>
          </a:bodyPr>
          <a:lstStyle/>
          <a:p>
            <a:r>
              <a:rPr lang="en-US" sz="5400" b="1" dirty="0"/>
              <a:t>13a.6 Housing - equipment</a:t>
            </a:r>
            <a:endParaRPr lang="en-US" altLang="en-US" sz="54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852488" y="1641921"/>
            <a:ext cx="4119007" cy="4741123"/>
          </a:xfrm>
        </p:spPr>
        <p:txBody>
          <a:bodyPr rtlCol="0">
            <a:normAutofit lnSpcReduction="10000"/>
          </a:bodyPr>
          <a:lstStyle/>
          <a:p>
            <a:r>
              <a:rPr lang="en-US" altLang="en-US" sz="3600" dirty="0"/>
              <a:t>Automatic waterers</a:t>
            </a:r>
          </a:p>
          <a:p>
            <a:pPr lvl="2"/>
            <a:r>
              <a:rPr lang="en-US" altLang="en-US" sz="2800" dirty="0"/>
              <a:t>Gravity fed</a:t>
            </a:r>
          </a:p>
          <a:p>
            <a:pPr lvl="2"/>
            <a:r>
              <a:rPr lang="en-US" altLang="en-US" sz="2800" dirty="0"/>
              <a:t>Tubes (rigid or flexible); can use heat tape </a:t>
            </a:r>
          </a:p>
          <a:p>
            <a:pPr>
              <a:defRPr/>
            </a:pPr>
            <a:r>
              <a:rPr lang="en-US" altLang="en-US" sz="3600" dirty="0"/>
              <a:t>Manual waterers</a:t>
            </a:r>
          </a:p>
          <a:p>
            <a:pPr lvl="2">
              <a:defRPr/>
            </a:pPr>
            <a:r>
              <a:rPr lang="en-US" altLang="en-US" sz="2800" dirty="0"/>
              <a:t>Unbreakable bowls, dishes, crocks (not recommended)</a:t>
            </a:r>
          </a:p>
          <a:p>
            <a:pPr lvl="2">
              <a:defRPr/>
            </a:pPr>
            <a:r>
              <a:rPr lang="en-US" altLang="en-US" sz="2800" dirty="0"/>
              <a:t>Water Bottle</a:t>
            </a:r>
          </a:p>
        </p:txBody>
      </p:sp>
      <p:pic>
        <p:nvPicPr>
          <p:cNvPr id="4096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61" b="14789"/>
          <a:stretch>
            <a:fillRect/>
          </a:stretch>
        </p:blipFill>
        <p:spPr bwMode="auto">
          <a:xfrm>
            <a:off x="5741358" y="3831819"/>
            <a:ext cx="2777725" cy="1919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0" t="8549" r="11832" b="57256"/>
          <a:stretch>
            <a:fillRect/>
          </a:stretch>
        </p:blipFill>
        <p:spPr bwMode="auto">
          <a:xfrm>
            <a:off x="5741358" y="1652441"/>
            <a:ext cx="24384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0"/>
          <a:stretch>
            <a:fillRect/>
          </a:stretch>
        </p:blipFill>
        <p:spPr bwMode="auto">
          <a:xfrm>
            <a:off x="9039610" y="4230282"/>
            <a:ext cx="2133600" cy="1520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61987" y="6425320"/>
            <a:ext cx="7200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Slide from presentation by Dr. Niki Whitley</a:t>
            </a:r>
          </a:p>
        </p:txBody>
      </p:sp>
    </p:spTree>
    <p:extLst>
      <p:ext uri="{BB962C8B-B14F-4D97-AF65-F5344CB8AC3E}">
        <p14:creationId xmlns:p14="http://schemas.microsoft.com/office/powerpoint/2010/main" val="921181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b="1" dirty="0"/>
              <a:t>13a.6 Housing - cages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Cages are a necessity</a:t>
            </a:r>
          </a:p>
          <a:p>
            <a:r>
              <a:rPr lang="en-US" dirty="0"/>
              <a:t>Rabbits are territorial</a:t>
            </a:r>
          </a:p>
          <a:p>
            <a:pPr lvl="1"/>
            <a:r>
              <a:rPr lang="en-US" dirty="0"/>
              <a:t>Crowded conditions may cause aggression</a:t>
            </a:r>
          </a:p>
          <a:p>
            <a:pPr lvl="1"/>
            <a:r>
              <a:rPr lang="en-US" dirty="0"/>
              <a:t>Each rabbit must be kept in a separate cage</a:t>
            </a:r>
          </a:p>
          <a:p>
            <a:r>
              <a:rPr lang="en-US" dirty="0"/>
              <a:t>Cages can be purchased individually or in sets (3 to 6 cages) </a:t>
            </a:r>
          </a:p>
          <a:p>
            <a:r>
              <a:rPr lang="en-US" dirty="0"/>
              <a:t>Kept off the ground</a:t>
            </a:r>
          </a:p>
          <a:p>
            <a:pPr lvl="1"/>
            <a:r>
              <a:rPr lang="en-US" dirty="0"/>
              <a:t>Easy access to clean under cages</a:t>
            </a:r>
          </a:p>
          <a:p>
            <a:pPr marL="0" indent="0">
              <a:buNone/>
            </a:pPr>
            <a:r>
              <a:rPr lang="en-US" dirty="0"/>
              <a:t>.</a:t>
            </a:r>
          </a:p>
        </p:txBody>
      </p:sp>
      <p:pic>
        <p:nvPicPr>
          <p:cNvPr id="6146" name="Picture 2" descr="http://www.grit.com/~/media/Images/GRT/Editorial/Articles/Magazine%20Articles/2012/02-01/DIY%20Wire%20Rabbit%20Cages%20and%20Equipment/Rabbit-Hutch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172494"/>
            <a:ext cx="51816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5716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13a.6 Housing - cages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Sizes vary depending on size of the rabbits</a:t>
            </a:r>
          </a:p>
          <a:p>
            <a:r>
              <a:rPr lang="en-US" dirty="0"/>
              <a:t>Cage size for medium sized meat breeds are 24″W x 36″L x 18″H </a:t>
            </a:r>
          </a:p>
          <a:p>
            <a:r>
              <a:rPr lang="en-US" dirty="0"/>
              <a:t>Cages for bucks or young replacement breeding stock should be  - 24″W x 24″L x 18″H or a 24″W x 30″L x 18″H</a:t>
            </a:r>
          </a:p>
          <a:p>
            <a:r>
              <a:rPr lang="en-US" dirty="0"/>
              <a:t>Larger size allows for a nesting box</a:t>
            </a:r>
          </a:p>
          <a:p>
            <a:pPr lvl="1"/>
            <a:r>
              <a:rPr lang="en-US" dirty="0"/>
              <a:t>30″W x 36″L x 18″H</a:t>
            </a:r>
          </a:p>
          <a:p>
            <a:pPr lvl="1"/>
            <a:r>
              <a:rPr lang="en-US" dirty="0"/>
              <a:t>Need enough space for a doe and her litter </a:t>
            </a:r>
          </a:p>
          <a:p>
            <a:pPr lvl="1"/>
            <a:r>
              <a:rPr lang="en-US" dirty="0"/>
              <a:t>Allows doe to kindle (give birth) and houses young rabbits until they are weaned </a:t>
            </a:r>
          </a:p>
        </p:txBody>
      </p:sp>
      <p:pic>
        <p:nvPicPr>
          <p:cNvPr id="7170" name="Picture 2" descr="http://www.raising-rabbits.com/images/400x303xbroken-opal-doe-and-nest1.jpg.pagespeed.ic.lLWT3wwESW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120374"/>
            <a:ext cx="3810000" cy="2886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3349" y="5108015"/>
            <a:ext cx="5639301" cy="12003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lvl="1" algn="ctr"/>
            <a:r>
              <a:rPr lang="en-US" altLang="en-US" dirty="0"/>
              <a:t>½ x 2 in. wire on sides (baby saver wire, urine guards)</a:t>
            </a:r>
          </a:p>
          <a:p>
            <a:pPr lvl="1" algn="ctr"/>
            <a:r>
              <a:rPr lang="en-US" altLang="en-US" dirty="0"/>
              <a:t>½ x 1 in. wire on floors</a:t>
            </a:r>
          </a:p>
          <a:p>
            <a:pPr lvl="1" algn="ctr"/>
            <a:r>
              <a:rPr lang="en-US" altLang="en-US" dirty="0"/>
              <a:t>NO solid floors </a:t>
            </a:r>
          </a:p>
          <a:p>
            <a:pPr lvl="1" algn="ctr"/>
            <a:r>
              <a:rPr lang="en-US" altLang="en-US" dirty="0"/>
              <a:t>(adapted from Dr. Whitley)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1553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06028" y="74613"/>
            <a:ext cx="10786368" cy="1281112"/>
          </a:xfrm>
        </p:spPr>
        <p:txBody>
          <a:bodyPr/>
          <a:lstStyle/>
          <a:p>
            <a:r>
              <a:rPr lang="en-US" sz="5400" b="1" dirty="0"/>
              <a:t>13a.6 Housing - equipment</a:t>
            </a:r>
            <a:endParaRPr lang="en-US" altLang="en-US" sz="5400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5558508" y="1921384"/>
            <a:ext cx="4854999" cy="4097675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SzPct val="94000"/>
            </a:pPr>
            <a:r>
              <a:rPr lang="en-US" altLang="en-US" sz="3200" dirty="0"/>
              <a:t>Nest Box</a:t>
            </a:r>
          </a:p>
          <a:p>
            <a:pPr lvl="1">
              <a:spcBef>
                <a:spcPct val="0"/>
              </a:spcBef>
              <a:buSzPct val="94000"/>
            </a:pPr>
            <a:r>
              <a:rPr lang="en-US" altLang="en-US" dirty="0"/>
              <a:t>Size depends upon size of rabbit, e.g. 16 x 10 x 8 in.</a:t>
            </a:r>
          </a:p>
          <a:p>
            <a:pPr lvl="1">
              <a:spcBef>
                <a:spcPct val="0"/>
              </a:spcBef>
              <a:buSzPct val="94000"/>
            </a:pPr>
            <a:r>
              <a:rPr lang="en-US" altLang="en-US" dirty="0"/>
              <a:t>Made from metal, wire, wood, plastic (chewed)</a:t>
            </a:r>
          </a:p>
          <a:p>
            <a:pPr lvl="1">
              <a:spcBef>
                <a:spcPct val="0"/>
              </a:spcBef>
              <a:buSzPct val="94000"/>
            </a:pPr>
            <a:r>
              <a:rPr lang="en-US" altLang="en-US" dirty="0"/>
              <a:t>Purchased or homemade</a:t>
            </a:r>
          </a:p>
          <a:p>
            <a:pPr lvl="1">
              <a:spcBef>
                <a:spcPct val="0"/>
              </a:spcBef>
              <a:buSzPct val="94000"/>
            </a:pPr>
            <a:r>
              <a:rPr lang="en-US" altLang="en-US" dirty="0"/>
              <a:t>With or without lid</a:t>
            </a:r>
          </a:p>
          <a:p>
            <a:pPr lvl="1">
              <a:spcBef>
                <a:spcPct val="0"/>
              </a:spcBef>
              <a:buSzPct val="94000"/>
            </a:pPr>
            <a:r>
              <a:rPr lang="en-US" altLang="en-US" dirty="0"/>
              <a:t>Inside or outside cage</a:t>
            </a:r>
          </a:p>
          <a:p>
            <a:pPr lvl="1">
              <a:spcBef>
                <a:spcPct val="0"/>
              </a:spcBef>
              <a:buSzPct val="94000"/>
            </a:pPr>
            <a:r>
              <a:rPr lang="en-US" altLang="en-US" dirty="0"/>
              <a:t>On cage floor or below</a:t>
            </a:r>
          </a:p>
          <a:p>
            <a:pPr lvl="1">
              <a:spcBef>
                <a:spcPct val="0"/>
              </a:spcBef>
              <a:buSzPct val="94000"/>
            </a:pPr>
            <a:r>
              <a:rPr lang="en-US" altLang="en-US" dirty="0"/>
              <a:t>Bed with hay or straw</a:t>
            </a:r>
          </a:p>
          <a:p>
            <a:pPr lvl="1">
              <a:spcBef>
                <a:spcPct val="0"/>
              </a:spcBef>
              <a:buSzPct val="94000"/>
            </a:pPr>
            <a:r>
              <a:rPr lang="en-US" altLang="en-US" dirty="0"/>
              <a:t>Insulate in winter</a:t>
            </a:r>
            <a:endParaRPr lang="en-US" altLang="en-US" sz="2000" dirty="0"/>
          </a:p>
        </p:txBody>
      </p:sp>
      <p:pic>
        <p:nvPicPr>
          <p:cNvPr id="4198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4" b="6955"/>
          <a:stretch>
            <a:fillRect/>
          </a:stretch>
        </p:blipFill>
        <p:spPr bwMode="auto">
          <a:xfrm>
            <a:off x="2253121" y="1484390"/>
            <a:ext cx="2283496" cy="2485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ww.raising-rabbits.com/images/400x303xbroken-opal-doe-and-nest1.jpg.pagespeed.ic.lLWT3wwES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869" y="3777236"/>
            <a:ext cx="3810000" cy="2886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7517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b="1" dirty="0"/>
              <a:t>13a.7 Rabbit Reproduction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meat size rabbits are ready to breed between 5 to 8 months of age</a:t>
            </a:r>
          </a:p>
          <a:p>
            <a:pPr lvl="1"/>
            <a:r>
              <a:rPr lang="en-US" dirty="0"/>
              <a:t>Young bucks attempt to breed as early as 3 months</a:t>
            </a:r>
          </a:p>
          <a:p>
            <a:pPr lvl="1"/>
            <a:r>
              <a:rPr lang="en-US" dirty="0"/>
              <a:t>Not advisable to breed does too young or too old </a:t>
            </a:r>
          </a:p>
          <a:p>
            <a:pPr lvl="2"/>
            <a:r>
              <a:rPr lang="en-US" dirty="0"/>
              <a:t>Litter will be small and could stunt the doe’s growth</a:t>
            </a:r>
          </a:p>
          <a:p>
            <a:pPr lvl="2"/>
            <a:r>
              <a:rPr lang="en-US" dirty="0"/>
              <a:t>Harder to breed the first time if too old</a:t>
            </a:r>
          </a:p>
        </p:txBody>
      </p:sp>
      <p:pic>
        <p:nvPicPr>
          <p:cNvPr id="9218" name="Picture 2" descr="http://www.thenaturetrail.com/photogallery/litter-of-baby-bunnies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256" y="2086377"/>
            <a:ext cx="3915178" cy="2919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545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13a.1 US rabbit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65321"/>
            <a:ext cx="5181600" cy="3749552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sz="3200" dirty="0" err="1"/>
              <a:t>Lagamorphs</a:t>
            </a:r>
            <a:r>
              <a:rPr lang="en-US" altLang="en-US" sz="3200" dirty="0"/>
              <a:t> (two pair long, constantly growing teeth) – includes rabbits, hares and </a:t>
            </a:r>
            <a:r>
              <a:rPr lang="en-US" altLang="en-US" sz="3200" dirty="0" err="1"/>
              <a:t>pikas</a:t>
            </a:r>
            <a:endParaRPr lang="en-US" altLang="en-US" sz="3200" dirty="0"/>
          </a:p>
          <a:p>
            <a:r>
              <a:rPr lang="en-US" altLang="en-US" sz="3200" dirty="0"/>
              <a:t>Hares and wild rabbits cannot interbreed with domestic rabbits</a:t>
            </a:r>
          </a:p>
          <a:p>
            <a:r>
              <a:rPr lang="en-US" altLang="en-US" sz="3200" dirty="0"/>
              <a:t>USDA NASS Census (2017); </a:t>
            </a:r>
          </a:p>
          <a:p>
            <a:pPr lvl="1"/>
            <a:r>
              <a:rPr lang="en-US" altLang="en-US" sz="2800" dirty="0"/>
              <a:t>Number of farms with rabbits – 4,186</a:t>
            </a:r>
          </a:p>
          <a:p>
            <a:pPr lvl="1"/>
            <a:r>
              <a:rPr lang="en-US" altLang="en-US" sz="2800" dirty="0"/>
              <a:t>Inventory – 495,707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079" y="2206315"/>
            <a:ext cx="3810000" cy="242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501533" y="4785063"/>
            <a:ext cx="4221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en-US" dirty="0"/>
              <a:t>2.5 million households with rabbits in 2012</a:t>
            </a:r>
          </a:p>
          <a:p>
            <a:pPr algn="ctr"/>
            <a:r>
              <a:rPr lang="en-US" dirty="0"/>
              <a:t>(</a:t>
            </a:r>
            <a:r>
              <a:rPr lang="en-US" dirty="0">
                <a:hlinkClick r:id="rId3"/>
              </a:rPr>
              <a:t>www.rabbits.org</a:t>
            </a:r>
            <a:r>
              <a:rPr lang="en-US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1670054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b="1" dirty="0"/>
              <a:t>13a.7 Rabbit Reproduction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 female is ready to breed when her vulva is moist and bright pink to a reddish color</a:t>
            </a:r>
          </a:p>
          <a:p>
            <a:r>
              <a:rPr lang="en-US" dirty="0"/>
              <a:t>Rabbits are induced </a:t>
            </a:r>
            <a:r>
              <a:rPr lang="en-US" dirty="0" err="1"/>
              <a:t>ovulators</a:t>
            </a:r>
            <a:endParaRPr lang="en-US" dirty="0"/>
          </a:p>
          <a:p>
            <a:pPr lvl="1"/>
            <a:r>
              <a:rPr lang="en-US" dirty="0"/>
              <a:t>Meaning ovulation does not occur until the actual mating by the buck </a:t>
            </a:r>
          </a:p>
          <a:p>
            <a:r>
              <a:rPr lang="en-US" dirty="0"/>
              <a:t>When mating, take the doe to the bucks cage</a:t>
            </a:r>
          </a:p>
          <a:p>
            <a:pPr lvl="1"/>
            <a:r>
              <a:rPr lang="en-US" dirty="0"/>
              <a:t>Bucks are very territorial and might get aggressive towards the doe </a:t>
            </a:r>
          </a:p>
          <a:p>
            <a:pPr lvl="1"/>
            <a:r>
              <a:rPr lang="en-US" dirty="0"/>
              <a:t>Should mate after 1 minute</a:t>
            </a:r>
          </a:p>
          <a:p>
            <a:pPr lvl="1"/>
            <a:r>
              <a:rPr lang="en-US" dirty="0"/>
              <a:t>Don’t leave in too long </a:t>
            </a:r>
          </a:p>
          <a:p>
            <a:r>
              <a:rPr lang="en-US" dirty="0"/>
              <a:t>A ratio of one buck for every 10 – 15 does is recommended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65386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b="1" dirty="0"/>
              <a:t>13a.7 Rabbit Reproduction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Palpating the doe’s abdomen 10 to 14 days after breeding can determine pregnancy (YouTube videos)</a:t>
            </a:r>
          </a:p>
          <a:p>
            <a:pPr lvl="1"/>
            <a:r>
              <a:rPr lang="en-US" dirty="0"/>
              <a:t>The embryos are round and feel like grapes</a:t>
            </a:r>
          </a:p>
          <a:p>
            <a:r>
              <a:rPr lang="en-US" dirty="0"/>
              <a:t>Gestation period - 31 to 32 days</a:t>
            </a:r>
          </a:p>
          <a:p>
            <a:r>
              <a:rPr lang="en-US" dirty="0"/>
              <a:t>The nest box should be put in the does cage on day 27 from breeding</a:t>
            </a:r>
          </a:p>
          <a:p>
            <a:pPr lvl="1"/>
            <a:r>
              <a:rPr lang="en-US" dirty="0"/>
              <a:t>Wood shavings or bedding and the doe’s fur</a:t>
            </a:r>
          </a:p>
          <a:p>
            <a:pPr lvl="1"/>
            <a:r>
              <a:rPr lang="en-US" dirty="0"/>
              <a:t>Nest boxes should be cleaned and disinfected after use</a:t>
            </a:r>
          </a:p>
          <a:p>
            <a:r>
              <a:rPr lang="en-US" dirty="0"/>
              <a:t>Rebreeding can be done within 14-45 days</a:t>
            </a:r>
          </a:p>
          <a:p>
            <a:pPr lvl="1"/>
            <a:r>
              <a:rPr lang="en-US" dirty="0"/>
              <a:t>4 – 8 litters/year</a:t>
            </a:r>
          </a:p>
          <a:p>
            <a:pPr lvl="1"/>
            <a:r>
              <a:rPr lang="en-US" dirty="0"/>
              <a:t>1 – 14 kits (average 8)</a:t>
            </a:r>
          </a:p>
        </p:txBody>
      </p:sp>
      <p:pic>
        <p:nvPicPr>
          <p:cNvPr id="10248" name="Picture 8" descr="https://angorarabbit.com/hutch/images/photoalbum/album_11/16feb2013alexkits_t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458" y="1991294"/>
            <a:ext cx="3600450" cy="2414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rabbit nesting 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458" y="4538663"/>
            <a:ext cx="1905000" cy="16383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rabbit nesting bo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575" y="4538663"/>
            <a:ext cx="1617333" cy="1638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8889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13a.7 Rabbit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Accelerated systems rebreed one to seven days after kindling for maximum production </a:t>
            </a:r>
          </a:p>
          <a:p>
            <a:pPr lvl="1"/>
            <a:r>
              <a:rPr lang="en-US" dirty="0"/>
              <a:t>11 litters per year</a:t>
            </a:r>
          </a:p>
          <a:p>
            <a:pPr lvl="1"/>
            <a:r>
              <a:rPr lang="en-US" dirty="0"/>
              <a:t>Requires top nutrition and management</a:t>
            </a:r>
          </a:p>
          <a:p>
            <a:pPr lvl="1"/>
            <a:r>
              <a:rPr lang="en-US" dirty="0"/>
              <a:t>Rest after 3/4 consecutive </a:t>
            </a:r>
          </a:p>
          <a:p>
            <a:r>
              <a:rPr lang="en-US" dirty="0"/>
              <a:t>Young are born naked and blind </a:t>
            </a:r>
          </a:p>
          <a:p>
            <a:pPr lvl="1"/>
            <a:r>
              <a:rPr lang="en-US" dirty="0"/>
              <a:t>Eyes open in 2 weeks </a:t>
            </a:r>
          </a:p>
          <a:p>
            <a:pPr lvl="1"/>
            <a:r>
              <a:rPr lang="en-US" dirty="0"/>
              <a:t>Start to leave nest box in 3 weeks</a:t>
            </a:r>
          </a:p>
          <a:p>
            <a:pPr lvl="1"/>
            <a:r>
              <a:rPr lang="en-US" dirty="0"/>
              <a:t>Weaning usually 4 – 8 weeks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931" y="1825625"/>
            <a:ext cx="4339087" cy="3692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31697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769" y="347370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13a.7 Rabbit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631" y="2162977"/>
            <a:ext cx="3938138" cy="3252402"/>
          </a:xfrm>
        </p:spPr>
        <p:txBody>
          <a:bodyPr>
            <a:normAutofit/>
          </a:bodyPr>
          <a:lstStyle/>
          <a:p>
            <a:r>
              <a:rPr lang="en-US" dirty="0"/>
              <a:t>Determine sex </a:t>
            </a:r>
          </a:p>
          <a:p>
            <a:pPr lvl="1"/>
            <a:r>
              <a:rPr lang="en-US" dirty="0"/>
              <a:t>Use thumb to depressing the external genitalia</a:t>
            </a:r>
          </a:p>
          <a:p>
            <a:pPr lvl="2"/>
            <a:r>
              <a:rPr lang="en-US" dirty="0"/>
              <a:t>Slit-like vulva in females</a:t>
            </a:r>
          </a:p>
          <a:p>
            <a:pPr lvl="2"/>
            <a:r>
              <a:rPr lang="en-US" dirty="0"/>
              <a:t>Penis in males</a:t>
            </a:r>
          </a:p>
        </p:txBody>
      </p:sp>
      <p:pic>
        <p:nvPicPr>
          <p:cNvPr id="1026" name="Picture 2" descr="Image result for sex determination rabbi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786" y="1917815"/>
            <a:ext cx="5641546" cy="3497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70990" y="5475595"/>
            <a:ext cx="2128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Adapted from online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35298" y="5844927"/>
            <a:ext cx="4792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https://www.youtube.com/watch?v=SyHoi5PJcIQ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0886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13a.8 Feeding and nutritional requirements of rabbits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Rabbits eat only plants and are classified as non-ruminant herbivores</a:t>
            </a:r>
          </a:p>
          <a:p>
            <a:r>
              <a:rPr lang="en-US" dirty="0"/>
              <a:t>Hind-gut fermenters</a:t>
            </a:r>
          </a:p>
          <a:p>
            <a:pPr lvl="1"/>
            <a:r>
              <a:rPr lang="en-US" dirty="0"/>
              <a:t>Use cellulose and other fermentable plant material </a:t>
            </a:r>
          </a:p>
          <a:p>
            <a:pPr lvl="1"/>
            <a:r>
              <a:rPr lang="en-US" dirty="0"/>
              <a:t>They only have a single stomach compartment</a:t>
            </a:r>
          </a:p>
          <a:p>
            <a:pPr lvl="1"/>
            <a:r>
              <a:rPr lang="en-US" dirty="0"/>
              <a:t>Fermentation and digestion of cellulose primarily occurs in the large intestine and cecum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0" y="2362994"/>
            <a:ext cx="3175000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89701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13a.8 Feeding and nutritional requirements of rabbits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All animals require six nutrient types: water, proteins, fats, carbohydrates, vitamins, and minerals</a:t>
            </a:r>
          </a:p>
          <a:p>
            <a:r>
              <a:rPr lang="en-US" dirty="0"/>
              <a:t>Protein requirements increase during times of growth, pregnancy, or lactation (milk production)</a:t>
            </a:r>
          </a:p>
          <a:p>
            <a:r>
              <a:rPr lang="en-US" dirty="0"/>
              <a:t>Protein needs are lowest for adults at maintenance</a:t>
            </a:r>
          </a:p>
          <a:p>
            <a:pPr lvl="1"/>
            <a:r>
              <a:rPr lang="en-US" dirty="0"/>
              <a:t>Excess protein can cause a rabbit's kidneys to overwork </a:t>
            </a:r>
          </a:p>
        </p:txBody>
      </p:sp>
      <p:pic>
        <p:nvPicPr>
          <p:cNvPr id="12290" name="Picture 2" descr="http://www.ranch-way.com/images/uploads/products/Edited_Premium_Rabbi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681" y="2279561"/>
            <a:ext cx="3528811" cy="3219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4819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b="1" dirty="0"/>
              <a:t>13a.8 Feeding and nutritional requirements of rabbits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Rabbit feed can be found at most feed stores</a:t>
            </a:r>
          </a:p>
          <a:p>
            <a:pPr lvl="1"/>
            <a:r>
              <a:rPr lang="en-US" dirty="0"/>
              <a:t>Use feed specially formulated for rabbits is recommended</a:t>
            </a:r>
          </a:p>
          <a:p>
            <a:r>
              <a:rPr lang="en-US" dirty="0"/>
              <a:t>Can also be supplemented with hay, steam-rolled oats and barley, and black oil sunflower seed </a:t>
            </a:r>
          </a:p>
          <a:p>
            <a:r>
              <a:rPr lang="en-US" dirty="0"/>
              <a:t>Fresh greens and succulents </a:t>
            </a:r>
          </a:p>
          <a:p>
            <a:pPr lvl="1"/>
            <a:r>
              <a:rPr lang="en-US" dirty="0"/>
              <a:t>Fresh legumes (alfalfa, clover), grasses, vegetables (lettuce, celery), roots and tubers (carrots, potatoes), weeds (dandelions), and comfrey</a:t>
            </a:r>
          </a:p>
          <a:p>
            <a:r>
              <a:rPr lang="en-US" dirty="0"/>
              <a:t>Since fresh greens are about 80% to 90% water, it is difficult to raise rabbits solely on them</a:t>
            </a:r>
          </a:p>
          <a:p>
            <a:pPr lvl="1"/>
            <a:r>
              <a:rPr lang="en-US" dirty="0"/>
              <a:t>Not nutrient-dense</a:t>
            </a:r>
          </a:p>
          <a:p>
            <a:pPr lvl="1"/>
            <a:r>
              <a:rPr lang="en-US" dirty="0"/>
              <a:t>May cause indigestion</a:t>
            </a:r>
          </a:p>
        </p:txBody>
      </p:sp>
      <p:pic>
        <p:nvPicPr>
          <p:cNvPr id="13314" name="Picture 2" descr="http://www.bunnyrabbit.com/equipmentpix/SSYoungRabbit-SN4907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996" y="1825625"/>
            <a:ext cx="3342007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12242" y="6311900"/>
            <a:ext cx="3875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Feed by weight (oz.), not volume (cups)</a:t>
            </a:r>
          </a:p>
        </p:txBody>
      </p:sp>
    </p:spTree>
    <p:extLst>
      <p:ext uri="{BB962C8B-B14F-4D97-AF65-F5344CB8AC3E}">
        <p14:creationId xmlns:p14="http://schemas.microsoft.com/office/powerpoint/2010/main" val="649815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13a.8 Feeding and nutritional requirements of rabbits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Can be pastured in outdoor pens placed on the ground</a:t>
            </a:r>
          </a:p>
          <a:p>
            <a:pPr lvl="1"/>
            <a:r>
              <a:rPr lang="en-US" dirty="0"/>
              <a:t>To harvest their own fresh forage</a:t>
            </a:r>
          </a:p>
          <a:p>
            <a:r>
              <a:rPr lang="en-US" dirty="0"/>
              <a:t>Can be kept in outdoor pens with slats or chicken wire on the floor </a:t>
            </a:r>
          </a:p>
          <a:p>
            <a:pPr lvl="1"/>
            <a:r>
              <a:rPr lang="en-US" dirty="0"/>
              <a:t>To prevent the rabbits from digging out of the pen</a:t>
            </a:r>
          </a:p>
          <a:p>
            <a:r>
              <a:rPr lang="en-US" dirty="0"/>
              <a:t>Rabbits are fed concentrate feed and pens are moved daily to fresh pasture</a:t>
            </a:r>
          </a:p>
          <a:p>
            <a:pPr lvl="1"/>
            <a:r>
              <a:rPr lang="en-US" dirty="0"/>
              <a:t>To prevent the spread of coccidiosis, rabbits should not be allowed to graze the same area of pasture again for at least 6 months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259" y="1940944"/>
            <a:ext cx="2619076" cy="1863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5f4cf1b1-11a7-4aaf-9f4f-7d4018179759@namprd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569" y="3930470"/>
            <a:ext cx="3010455" cy="2246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46463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13a.9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It is important to provide routine health care for rabbits</a:t>
            </a:r>
          </a:p>
          <a:p>
            <a:r>
              <a:rPr lang="en-US" dirty="0"/>
              <a:t>You can do preventative health care yourself, including proper grooming, good nutrition, and suitable housing </a:t>
            </a:r>
          </a:p>
          <a:p>
            <a:r>
              <a:rPr lang="en-US" dirty="0"/>
              <a:t>Generally, rabbits do not need vaccinations in the U.S., however, a veterinarian can tell you if there are vaccinations recommended for your location</a:t>
            </a:r>
          </a:p>
          <a:p>
            <a:pPr lvl="1"/>
            <a:r>
              <a:rPr lang="en-US" dirty="0"/>
              <a:t>Limited veterinarian expertise and approved drugs</a:t>
            </a:r>
          </a:p>
          <a:p>
            <a:endParaRPr lang="en-US" dirty="0"/>
          </a:p>
        </p:txBody>
      </p:sp>
      <p:pic>
        <p:nvPicPr>
          <p:cNvPr id="14338" name="Picture 2" descr="https://bunnyapproved.com/wp-content/uploads/2015/01/Check-Up-300x2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185" y="2189408"/>
            <a:ext cx="4019550" cy="3009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7773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b="1" dirty="0"/>
              <a:t>13a.9 Health - diseases 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1514776"/>
            <a:ext cx="5181600" cy="1716565"/>
          </a:xfrm>
        </p:spPr>
        <p:txBody>
          <a:bodyPr>
            <a:normAutofit fontScale="85000" lnSpcReduction="10000"/>
          </a:bodyPr>
          <a:lstStyle/>
          <a:p>
            <a:r>
              <a:rPr lang="en-US" u="sng" dirty="0"/>
              <a:t>Wry neck (head tilt) </a:t>
            </a:r>
            <a:r>
              <a:rPr lang="en-US" dirty="0"/>
              <a:t>– caused commonly by ear canker (ear mites) that lead to inner ear infection</a:t>
            </a:r>
          </a:p>
          <a:p>
            <a:pPr lvl="1"/>
            <a:r>
              <a:rPr lang="en-US" dirty="0"/>
              <a:t>Can be treated with ear mite drops, mineral oil and Ivermectin (Rx)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01" y="3160319"/>
            <a:ext cx="3817398" cy="2634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6019800" y="1514776"/>
            <a:ext cx="4233909" cy="35632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u="sng" dirty="0"/>
              <a:t>Respiratory diseases</a:t>
            </a:r>
          </a:p>
          <a:p>
            <a:pPr lvl="1"/>
            <a:r>
              <a:rPr lang="en-US" sz="2000" dirty="0"/>
              <a:t>Snuffles</a:t>
            </a:r>
          </a:p>
          <a:p>
            <a:pPr lvl="2"/>
            <a:r>
              <a:rPr lang="en-US" sz="1800" dirty="0"/>
              <a:t>Treat with antibiotics (caused by bacteria such as </a:t>
            </a:r>
            <a:r>
              <a:rPr lang="en-US" sz="1800" i="1" dirty="0" err="1"/>
              <a:t>Pasturella</a:t>
            </a:r>
            <a:r>
              <a:rPr lang="en-US" sz="1800" dirty="0"/>
              <a:t>)</a:t>
            </a:r>
          </a:p>
          <a:p>
            <a:pPr lvl="2"/>
            <a:r>
              <a:rPr lang="en-US" sz="1800" dirty="0"/>
              <a:t>Prevent with good sanitation, biosecurity and antibiotics in feed</a:t>
            </a:r>
          </a:p>
          <a:p>
            <a:r>
              <a:rPr lang="en-US" sz="2400" u="sng" dirty="0"/>
              <a:t>Sore hocks</a:t>
            </a:r>
          </a:p>
          <a:p>
            <a:pPr lvl="1"/>
            <a:r>
              <a:rPr lang="en-US" sz="2000" dirty="0"/>
              <a:t>Treat - antiseptics and antibiotics</a:t>
            </a:r>
          </a:p>
          <a:p>
            <a:pPr lvl="1"/>
            <a:r>
              <a:rPr lang="en-US" sz="2000" dirty="0"/>
              <a:t>Prevent – good hygiene, board or mat to rest on </a:t>
            </a:r>
          </a:p>
        </p:txBody>
      </p:sp>
    </p:spTree>
    <p:extLst>
      <p:ext uri="{BB962C8B-B14F-4D97-AF65-F5344CB8AC3E}">
        <p14:creationId xmlns:p14="http://schemas.microsoft.com/office/powerpoint/2010/main" val="4031958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36847" y="397954"/>
            <a:ext cx="10440140" cy="1281112"/>
          </a:xfrm>
        </p:spPr>
        <p:txBody>
          <a:bodyPr>
            <a:normAutofit/>
          </a:bodyPr>
          <a:lstStyle/>
          <a:p>
            <a:r>
              <a:rPr lang="en-US" b="1" dirty="0"/>
              <a:t>13a.1 US rabbit production</a:t>
            </a:r>
            <a:endParaRPr lang="en-US" alt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30244" y="2147321"/>
            <a:ext cx="7200900" cy="37338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ARBA - American Rabbit Breeders Association (</a:t>
            </a:r>
            <a:r>
              <a:rPr lang="en-US" altLang="en-US" sz="3200" dirty="0">
                <a:hlinkClick r:id="rId2"/>
              </a:rPr>
              <a:t>www.arba.net</a:t>
            </a:r>
            <a:r>
              <a:rPr lang="en-US" altLang="en-US" sz="3200" dirty="0"/>
              <a:t>) </a:t>
            </a:r>
          </a:p>
          <a:p>
            <a:pPr lvl="1" eaLnBrk="1" hangingPunct="1"/>
            <a:r>
              <a:rPr lang="en-US" altLang="en-US" sz="3200" dirty="0"/>
              <a:t>Started in 1910</a:t>
            </a:r>
          </a:p>
          <a:p>
            <a:pPr lvl="1" eaLnBrk="1" hangingPunct="1"/>
            <a:r>
              <a:rPr lang="en-US" altLang="en-US" sz="3200" dirty="0"/>
              <a:t>23,000 members</a:t>
            </a:r>
          </a:p>
          <a:p>
            <a:pPr lvl="1" eaLnBrk="1" hangingPunct="1"/>
            <a:r>
              <a:rPr lang="en-US" altLang="en-US" sz="3200" dirty="0"/>
              <a:t>Authority on rabbit industry</a:t>
            </a:r>
          </a:p>
          <a:p>
            <a:pPr lvl="1" eaLnBrk="1" hangingPunct="1"/>
            <a:r>
              <a:rPr lang="en-US" altLang="en-US" sz="3200" dirty="0"/>
              <a:t>Recognizes 49 breeds</a:t>
            </a:r>
          </a:p>
        </p:txBody>
      </p:sp>
      <p:pic>
        <p:nvPicPr>
          <p:cNvPr id="23556" name="Picture 10" descr="C:\Documents and Settings\Shannon\Application Data\Microsoft\Media Catalog\SANY02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643" y="2800243"/>
            <a:ext cx="3595688" cy="2078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Box 1"/>
          <p:cNvSpPr txBox="1">
            <a:spLocks noChangeArrowheads="1"/>
          </p:cNvSpPr>
          <p:nvPr/>
        </p:nvSpPr>
        <p:spPr bwMode="auto">
          <a:xfrm>
            <a:off x="256743" y="6349377"/>
            <a:ext cx="7200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Slide from presentation by Dr. Niki Whitley</a:t>
            </a:r>
          </a:p>
        </p:txBody>
      </p:sp>
    </p:spTree>
    <p:extLst>
      <p:ext uri="{BB962C8B-B14F-4D97-AF65-F5344CB8AC3E}">
        <p14:creationId xmlns:p14="http://schemas.microsoft.com/office/powerpoint/2010/main" val="11567371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30539" y="304801"/>
            <a:ext cx="6588125" cy="1281113"/>
          </a:xfrm>
        </p:spPr>
        <p:txBody>
          <a:bodyPr/>
          <a:lstStyle/>
          <a:p>
            <a:r>
              <a:rPr lang="en-US" sz="4000" b="1" dirty="0"/>
              <a:t>13a.9 Health - diseases</a:t>
            </a:r>
            <a:endParaRPr lang="en-US" altLang="en-US" sz="4000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430185"/>
            <a:ext cx="4648200" cy="5592762"/>
          </a:xfrm>
          <a:solidFill>
            <a:srgbClr val="F6F6F6"/>
          </a:solidFill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2400" u="sng" dirty="0"/>
              <a:t>Coccidiosis (</a:t>
            </a:r>
            <a:r>
              <a:rPr lang="en-US" altLang="en-US" sz="2400" i="1" u="sng" dirty="0" err="1"/>
              <a:t>Eimeria</a:t>
            </a:r>
            <a:r>
              <a:rPr lang="en-US" altLang="en-US" sz="2400" u="sng" dirty="0"/>
              <a:t>)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000" dirty="0"/>
              <a:t>Intestinal and hepatic (liver)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000" dirty="0"/>
              <a:t>Treat with antibiotics (Rx)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en-US" sz="2000" dirty="0"/>
              <a:t>Prevent with good hygiene and anti-</a:t>
            </a:r>
            <a:r>
              <a:rPr lang="en-US" altLang="en-US" sz="2000" dirty="0" err="1"/>
              <a:t>coccidial</a:t>
            </a:r>
            <a:r>
              <a:rPr lang="en-US" altLang="en-US" sz="2000" dirty="0"/>
              <a:t> medications </a:t>
            </a:r>
          </a:p>
        </p:txBody>
      </p:sp>
      <p:sp>
        <p:nvSpPr>
          <p:cNvPr id="54276" name="Rectangle 3"/>
          <p:cNvSpPr txBox="1">
            <a:spLocks noChangeArrowheads="1"/>
          </p:cNvSpPr>
          <p:nvPr/>
        </p:nvSpPr>
        <p:spPr bwMode="auto">
          <a:xfrm>
            <a:off x="5808108" y="1430185"/>
            <a:ext cx="4285803" cy="5021262"/>
          </a:xfrm>
          <a:prstGeom prst="rect">
            <a:avLst/>
          </a:prstGeom>
          <a:solidFill>
            <a:srgbClr val="F6F6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400" u="sng" dirty="0">
                <a:solidFill>
                  <a:schemeClr val="tx1"/>
                </a:solidFill>
                <a:latin typeface="+mn-lt"/>
              </a:rPr>
              <a:t>Enteritis (complex)</a:t>
            </a:r>
          </a:p>
          <a:p>
            <a:pPr lvl="1"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Inflammation of intestinal tract</a:t>
            </a:r>
          </a:p>
          <a:p>
            <a:pPr lvl="1"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Various causes: e. coli, clostridium, salmonella</a:t>
            </a:r>
          </a:p>
          <a:p>
            <a:pPr lvl="1"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Diarrhea common symptom</a:t>
            </a:r>
          </a:p>
          <a:p>
            <a:pPr lvl="1"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Treat with antibiotics and supportive care</a:t>
            </a:r>
          </a:p>
          <a:p>
            <a:pPr lvl="1"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Prevent: good hygiene, gradual changes in diet, adequate fiber</a:t>
            </a:r>
          </a:p>
        </p:txBody>
      </p:sp>
      <p:pic>
        <p:nvPicPr>
          <p:cNvPr id="5427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t="12047" r="7143"/>
          <a:stretch>
            <a:fillRect/>
          </a:stretch>
        </p:blipFill>
        <p:spPr bwMode="auto">
          <a:xfrm>
            <a:off x="1828800" y="3368368"/>
            <a:ext cx="2971800" cy="2225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Rectangle 5"/>
          <p:cNvSpPr>
            <a:spLocks noChangeArrowheads="1"/>
          </p:cNvSpPr>
          <p:nvPr/>
        </p:nvSpPr>
        <p:spPr bwMode="auto">
          <a:xfrm>
            <a:off x="1908129" y="5594043"/>
            <a:ext cx="28131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Photo: 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  <a:hlinkClick r:id="rId3"/>
              </a:rPr>
              <a:t>www.vetbook.org</a:t>
            </a: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26476" y="6411846"/>
            <a:ext cx="7200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Slide from presentation by Dr. Niki Whitley</a:t>
            </a:r>
          </a:p>
        </p:txBody>
      </p:sp>
    </p:spTree>
    <p:extLst>
      <p:ext uri="{BB962C8B-B14F-4D97-AF65-F5344CB8AC3E}">
        <p14:creationId xmlns:p14="http://schemas.microsoft.com/office/powerpoint/2010/main" val="36106562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b="1" dirty="0"/>
              <a:t>13a.9 Health - diseases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371" y="1987080"/>
            <a:ext cx="4267200" cy="3105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6096000" y="1690688"/>
            <a:ext cx="5181600" cy="3777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Dental issues</a:t>
            </a:r>
          </a:p>
          <a:p>
            <a:r>
              <a:rPr lang="en-US" dirty="0"/>
              <a:t>G.I. </a:t>
            </a:r>
            <a:r>
              <a:rPr lang="en-US" dirty="0" err="1"/>
              <a:t>statis</a:t>
            </a:r>
            <a:endParaRPr lang="en-US" dirty="0"/>
          </a:p>
          <a:p>
            <a:r>
              <a:rPr lang="en-US" dirty="0"/>
              <a:t>Hairballs</a:t>
            </a:r>
          </a:p>
          <a:p>
            <a:r>
              <a:rPr lang="en-US" dirty="0"/>
              <a:t>Obesity</a:t>
            </a:r>
          </a:p>
          <a:p>
            <a:r>
              <a:rPr lang="en-US" dirty="0"/>
              <a:t>Urinary tract diseases</a:t>
            </a:r>
          </a:p>
          <a:p>
            <a:r>
              <a:rPr lang="en-US" dirty="0"/>
              <a:t>Mastitis</a:t>
            </a:r>
          </a:p>
          <a:p>
            <a:r>
              <a:rPr lang="en-US" dirty="0"/>
              <a:t>Heat stroke</a:t>
            </a:r>
          </a:p>
        </p:txBody>
      </p:sp>
    </p:spTree>
    <p:extLst>
      <p:ext uri="{BB962C8B-B14F-4D97-AF65-F5344CB8AC3E}">
        <p14:creationId xmlns:p14="http://schemas.microsoft.com/office/powerpoint/2010/main" val="14818872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13a.9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/>
              <a:t>Normal body temperature is 103.3°–104°F (39.6°–40°C)</a:t>
            </a:r>
          </a:p>
          <a:p>
            <a:r>
              <a:rPr lang="en-US" dirty="0"/>
              <a:t>Heat stroke - hot weather is more of a concern than cold weather</a:t>
            </a:r>
          </a:p>
          <a:p>
            <a:r>
              <a:rPr lang="en-US" dirty="0"/>
              <a:t>Adult rabbits overheat at temperatures above 90°F</a:t>
            </a:r>
          </a:p>
          <a:p>
            <a:r>
              <a:rPr lang="en-US" dirty="0"/>
              <a:t>Ideal temperature is 62°F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591" y="2055408"/>
            <a:ext cx="4444444" cy="3339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21690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77049" y="409853"/>
            <a:ext cx="11034943" cy="1281113"/>
          </a:xfrm>
        </p:spPr>
        <p:txBody>
          <a:bodyPr/>
          <a:lstStyle/>
          <a:p>
            <a:r>
              <a:rPr lang="en-US" sz="4800" b="1" dirty="0"/>
              <a:t>13a.10 Rabbit marketing - meat</a:t>
            </a:r>
            <a:endParaRPr lang="en-US" altLang="en-US" sz="4800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577049" y="1906649"/>
            <a:ext cx="5086904" cy="3962400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sz="3200" dirty="0"/>
              <a:t>Virginia Rabbit Program</a:t>
            </a:r>
          </a:p>
          <a:p>
            <a:r>
              <a:rPr lang="en-US" sz="3200" dirty="0">
                <a:hlinkClick r:id="rId3"/>
              </a:rPr>
              <a:t>https://www.vdacs.virginia.gov/pdf/outreachrabbitprogram.pdf</a:t>
            </a:r>
            <a:endParaRPr lang="en-US" altLang="en-US" sz="3200" dirty="0"/>
          </a:p>
          <a:p>
            <a:r>
              <a:rPr lang="en-US" sz="3200" dirty="0"/>
              <a:t>Allows slaughter of rabbits and sale without inspection at each slaughter</a:t>
            </a:r>
          </a:p>
          <a:p>
            <a:pPr lvl="1"/>
            <a:r>
              <a:rPr lang="en-US" dirty="0"/>
              <a:t>Permit required – renewed annually</a:t>
            </a:r>
          </a:p>
          <a:p>
            <a:pPr lvl="1"/>
            <a:r>
              <a:rPr lang="en-US" dirty="0"/>
              <a:t>Inspection (no-cost) prior to operating and random/period afterwards</a:t>
            </a:r>
          </a:p>
          <a:p>
            <a:pPr lvl="1"/>
            <a:r>
              <a:rPr lang="en-US" dirty="0"/>
              <a:t>Correctly labelled and stored (refrigerated temps)</a:t>
            </a:r>
          </a:p>
          <a:p>
            <a:pPr lvl="1"/>
            <a:r>
              <a:rPr lang="en-US" dirty="0"/>
              <a:t>Only domesticated breeds</a:t>
            </a:r>
          </a:p>
          <a:p>
            <a:pPr lvl="1"/>
            <a:r>
              <a:rPr lang="en-US" dirty="0"/>
              <a:t>Comply with VA Food Laws and GMPs</a:t>
            </a:r>
          </a:p>
          <a:p>
            <a:r>
              <a:rPr lang="en-US" sz="3200" dirty="0"/>
              <a:t>Across state lines require inspection by FDA or voluntary inspection from VDACS-OMPS/USDA-FSIS</a:t>
            </a:r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4466" t="14811" r="26238" b="11621"/>
          <a:stretch/>
        </p:blipFill>
        <p:spPr>
          <a:xfrm>
            <a:off x="6094520" y="1597981"/>
            <a:ext cx="5393185" cy="410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9099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13a.10 Rabbit Marketing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Rabbit meat is fine-grained, lean, and mild and it can be cooked like poultry </a:t>
            </a:r>
          </a:p>
          <a:p>
            <a:r>
              <a:rPr lang="en-US" dirty="0"/>
              <a:t>Meat rabbits can be sold as fryers or as </a:t>
            </a:r>
            <a:r>
              <a:rPr lang="en-US" dirty="0" err="1"/>
              <a:t>stewers</a:t>
            </a:r>
            <a:r>
              <a:rPr lang="en-US" dirty="0"/>
              <a:t> </a:t>
            </a:r>
          </a:p>
          <a:p>
            <a:r>
              <a:rPr lang="en-US" dirty="0"/>
              <a:t>Fryers/young rabbit</a:t>
            </a:r>
          </a:p>
          <a:p>
            <a:pPr lvl="1"/>
            <a:r>
              <a:rPr lang="en-US" dirty="0"/>
              <a:t>Rabbit carcass weighing 1 ½ - 3 ½ lbs.</a:t>
            </a:r>
          </a:p>
          <a:p>
            <a:pPr lvl="1"/>
            <a:r>
              <a:rPr lang="en-US" dirty="0"/>
              <a:t>Less than 12 weeks of age</a:t>
            </a:r>
          </a:p>
          <a:p>
            <a:r>
              <a:rPr lang="en-US" dirty="0" err="1"/>
              <a:t>Stewer</a:t>
            </a:r>
            <a:r>
              <a:rPr lang="en-US" dirty="0"/>
              <a:t>/roaster</a:t>
            </a:r>
          </a:p>
          <a:p>
            <a:pPr lvl="1"/>
            <a:r>
              <a:rPr lang="en-US" dirty="0"/>
              <a:t>Mature rabbit of any weight (usually &gt; 4 lbs.)</a:t>
            </a:r>
          </a:p>
          <a:p>
            <a:pPr lvl="1"/>
            <a:r>
              <a:rPr lang="en-US" dirty="0"/>
              <a:t>6 months of age or older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39531"/>
            <a:ext cx="5181600" cy="4123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83149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13a.10 Rabbit Marketing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market report from the American Rabbit Breeders Association is available at </a:t>
            </a:r>
            <a:r>
              <a:rPr lang="en-US" dirty="0">
                <a:hlinkClick r:id="rId2"/>
              </a:rPr>
              <a:t>https://arba.net/processors/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547" y="1825625"/>
            <a:ext cx="4356340" cy="3324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21569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13a.11 Management and budget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Keep good records</a:t>
            </a:r>
          </a:p>
          <a:p>
            <a:pPr lvl="1"/>
            <a:r>
              <a:rPr lang="en-US" dirty="0"/>
              <a:t>When to put in the nest box</a:t>
            </a:r>
          </a:p>
          <a:p>
            <a:pPr lvl="1"/>
            <a:r>
              <a:rPr lang="en-US" dirty="0"/>
              <a:t>Selection of replacement stock</a:t>
            </a:r>
          </a:p>
          <a:p>
            <a:pPr lvl="1"/>
            <a:r>
              <a:rPr lang="en-US" dirty="0"/>
              <a:t>With large numbers might need to tag/tattoo</a:t>
            </a:r>
          </a:p>
          <a:p>
            <a:pPr lvl="1"/>
            <a:r>
              <a:rPr lang="en-US" dirty="0"/>
              <a:t>Health/treatments</a:t>
            </a:r>
          </a:p>
          <a:p>
            <a:pPr lvl="1"/>
            <a:r>
              <a:rPr lang="en-US" dirty="0"/>
              <a:t>Financial (inputs, outputs, profits)</a:t>
            </a:r>
          </a:p>
          <a:p>
            <a:endParaRPr lang="en-US" dirty="0"/>
          </a:p>
        </p:txBody>
      </p:sp>
      <p:pic>
        <p:nvPicPr>
          <p:cNvPr id="5" name="Content Placeholder 4" descr="cid:5c9950cc-fc47-413a-8ac9-75aef1ec7ea9@namprd10.prod.outlook.com"/>
          <p:cNvPicPr>
            <a:picLocks noGrp="1"/>
          </p:cNvPicPr>
          <p:nvPr>
            <p:ph sz="half" idx="2"/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825625"/>
            <a:ext cx="5237085" cy="3573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05429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95"/>
          <a:stretch>
            <a:fillRect/>
          </a:stretch>
        </p:blipFill>
        <p:spPr bwMode="auto">
          <a:xfrm>
            <a:off x="217854" y="1894769"/>
            <a:ext cx="7800730" cy="357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Rectangle 6"/>
          <p:cNvSpPr>
            <a:spLocks noChangeArrowheads="1"/>
          </p:cNvSpPr>
          <p:nvPr/>
        </p:nvSpPr>
        <p:spPr bwMode="auto">
          <a:xfrm>
            <a:off x="8191546" y="1753063"/>
            <a:ext cx="3366767" cy="3693319"/>
          </a:xfrm>
          <a:prstGeom prst="rect">
            <a:avLst/>
          </a:prstGeom>
          <a:solidFill>
            <a:srgbClr val="F6F6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rgbClr val="303324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Assumed production: 35 fryers x 20 does = 700 fryers marketed; 700 x 5 pounds each = 3500 pounds; 3500 pounds x $1.20*/pound = $4,200 Income</a:t>
            </a: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rgbClr val="303324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rgbClr val="303324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$4200 Income-$3,505 expenses = $695 net profit</a:t>
            </a: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dirty="0">
              <a:solidFill>
                <a:srgbClr val="303324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rgbClr val="303324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*For current market prices and to find a processor/buyer see </a:t>
            </a:r>
            <a:r>
              <a:rPr lang="en-US" altLang="en-US" dirty="0">
                <a:solidFill>
                  <a:srgbClr val="40214A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www.arba.net/processors/.  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24" name="Rectangle 7"/>
          <p:cNvSpPr>
            <a:spLocks noChangeArrowheads="1"/>
          </p:cNvSpPr>
          <p:nvPr/>
        </p:nvSpPr>
        <p:spPr bwMode="auto">
          <a:xfrm>
            <a:off x="2113196" y="5606741"/>
            <a:ext cx="7311855" cy="64633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For a sample fryer budget, visit: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hlinkClick r:id="rId3"/>
              </a:rPr>
              <a:t>https://extension.psu.edu/rabbit-production</a:t>
            </a: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6325" name="TextBox 8"/>
          <p:cNvSpPr txBox="1">
            <a:spLocks noChangeArrowheads="1"/>
          </p:cNvSpPr>
          <p:nvPr/>
        </p:nvSpPr>
        <p:spPr bwMode="auto">
          <a:xfrm>
            <a:off x="464716" y="500097"/>
            <a:ext cx="1060881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4400" dirty="0">
                <a:latin typeface="+mn-lt"/>
              </a:rPr>
              <a:t>13a.11 Management and budget</a:t>
            </a:r>
            <a:endParaRPr lang="en-US" altLang="en-US" sz="44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8745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684276" y="228601"/>
            <a:ext cx="9528221" cy="1281112"/>
          </a:xfrm>
        </p:spPr>
        <p:txBody>
          <a:bodyPr>
            <a:normAutofit/>
          </a:bodyPr>
          <a:lstStyle/>
          <a:p>
            <a:r>
              <a:rPr lang="en-US" sz="4800" b="1" dirty="0"/>
              <a:t>13a.2 Terminology</a:t>
            </a:r>
            <a:endParaRPr lang="en-US" altLang="en-US" sz="4800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798066" y="1640889"/>
            <a:ext cx="7773988" cy="3962400"/>
          </a:xfrm>
          <a:solidFill>
            <a:srgbClr val="F6F6F6"/>
          </a:solidFill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en-US" sz="3200" dirty="0"/>
              <a:t>Buck - a male rabbit</a:t>
            </a:r>
          </a:p>
          <a:p>
            <a:pPr eaLnBrk="1" hangingPunct="1"/>
            <a:r>
              <a:rPr lang="en-US" altLang="en-US" sz="3200" dirty="0"/>
              <a:t>Doe - a female rabbit</a:t>
            </a:r>
          </a:p>
          <a:p>
            <a:pPr eaLnBrk="1" hangingPunct="1"/>
            <a:r>
              <a:rPr lang="en-US" altLang="en-US" sz="3200" dirty="0"/>
              <a:t>Kit - a baby rabbit </a:t>
            </a:r>
          </a:p>
          <a:p>
            <a:pPr eaLnBrk="1" hangingPunct="1"/>
            <a:r>
              <a:rPr lang="en-US" altLang="en-US" sz="3200" dirty="0"/>
              <a:t>Kindle - the act of giving birth</a:t>
            </a:r>
          </a:p>
          <a:p>
            <a:pPr eaLnBrk="1" hangingPunct="1"/>
            <a:r>
              <a:rPr lang="en-US" altLang="en-US" sz="3200" dirty="0"/>
              <a:t>Litter - young rabbits (kits) being raised by one doe </a:t>
            </a:r>
          </a:p>
          <a:p>
            <a:r>
              <a:rPr lang="en-US" dirty="0"/>
              <a:t>Fryers/young rabbit</a:t>
            </a:r>
          </a:p>
          <a:p>
            <a:pPr lvl="1"/>
            <a:r>
              <a:rPr lang="en-US" dirty="0"/>
              <a:t>Rabbit carcass weighing 1 ½ - 3 ½ lbs.</a:t>
            </a:r>
          </a:p>
          <a:p>
            <a:pPr lvl="1"/>
            <a:r>
              <a:rPr lang="en-US" dirty="0"/>
              <a:t>Less than 12 weeks of age</a:t>
            </a:r>
          </a:p>
          <a:p>
            <a:r>
              <a:rPr lang="en-US" dirty="0" err="1"/>
              <a:t>Stewer</a:t>
            </a:r>
            <a:r>
              <a:rPr lang="en-US" dirty="0"/>
              <a:t>/roaster</a:t>
            </a:r>
          </a:p>
          <a:p>
            <a:pPr lvl="1"/>
            <a:r>
              <a:rPr lang="en-US" dirty="0"/>
              <a:t>Mature rabbit of any weight (usually &gt; 4 lbs.)</a:t>
            </a:r>
          </a:p>
          <a:p>
            <a:pPr lvl="1"/>
            <a:r>
              <a:rPr lang="en-US" dirty="0"/>
              <a:t>6 months of age or older</a:t>
            </a:r>
          </a:p>
          <a:p>
            <a:pPr eaLnBrk="1" hangingPunct="1"/>
            <a:endParaRPr lang="en-US" altLang="en-US" sz="3200" dirty="0"/>
          </a:p>
        </p:txBody>
      </p:sp>
      <p:pic>
        <p:nvPicPr>
          <p:cNvPr id="2458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031" y="2067681"/>
            <a:ext cx="3113088" cy="3140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56743" y="6349377"/>
            <a:ext cx="7200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Slide from presentation by Dr. Niki Whitley</a:t>
            </a:r>
          </a:p>
        </p:txBody>
      </p:sp>
    </p:spTree>
    <p:extLst>
      <p:ext uri="{BB962C8B-B14F-4D97-AF65-F5344CB8AC3E}">
        <p14:creationId xmlns:p14="http://schemas.microsoft.com/office/powerpoint/2010/main" val="2156862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b="1" dirty="0"/>
              <a:t>13a.3 Determining zoning codes for keeping animals in urban areas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https://www.municode.com/library/va</a:t>
            </a:r>
            <a:endParaRPr lang="en-US" u="sng" dirty="0"/>
          </a:p>
          <a:p>
            <a:r>
              <a:rPr lang="en-US" dirty="0"/>
              <a:t>Check all local ordinances, and property association laws.</a:t>
            </a:r>
            <a:endParaRPr lang="en-US" u="sng" dirty="0"/>
          </a:p>
          <a:p>
            <a:endParaRPr lang="en-US" u="sng" dirty="0"/>
          </a:p>
          <a:p>
            <a:endParaRPr lang="en-US" dirty="0"/>
          </a:p>
        </p:txBody>
      </p:sp>
      <p:pic>
        <p:nvPicPr>
          <p:cNvPr id="2050" name="Picture 2" descr="http://farmingmybackyard.com/wp-content/uploads/2016/01/Rabbits-250x250-@-Farming-My-Backyard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194" y="2073499"/>
            <a:ext cx="3488431" cy="3118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318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77049" y="152401"/>
            <a:ext cx="11239130" cy="1281113"/>
          </a:xfrm>
        </p:spPr>
        <p:txBody>
          <a:bodyPr>
            <a:normAutofit/>
          </a:bodyPr>
          <a:lstStyle/>
          <a:p>
            <a:r>
              <a:rPr lang="en-US" b="1" dirty="0"/>
              <a:t>13a.4 Benefits of backyard rabbit production</a:t>
            </a:r>
            <a:endParaRPr lang="en-US" alt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997920" y="1527347"/>
            <a:ext cx="4444091" cy="456565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Meat</a:t>
            </a:r>
          </a:p>
          <a:p>
            <a:pPr eaLnBrk="1" hangingPunct="1"/>
            <a:r>
              <a:rPr lang="en-US" altLang="en-US" sz="3200" dirty="0"/>
              <a:t>Fur (pelts)</a:t>
            </a:r>
          </a:p>
          <a:p>
            <a:pPr eaLnBrk="1" hangingPunct="1"/>
            <a:r>
              <a:rPr lang="en-US" altLang="en-US" sz="3200" dirty="0"/>
              <a:t>Laboratory</a:t>
            </a:r>
          </a:p>
          <a:p>
            <a:pPr eaLnBrk="1" hangingPunct="1"/>
            <a:r>
              <a:rPr lang="en-US" altLang="en-US" sz="3200" dirty="0"/>
              <a:t>Hobby</a:t>
            </a:r>
          </a:p>
          <a:p>
            <a:pPr eaLnBrk="1" hangingPunct="1"/>
            <a:r>
              <a:rPr lang="en-US" altLang="en-US" sz="3200" dirty="0"/>
              <a:t>Pets</a:t>
            </a:r>
          </a:p>
          <a:p>
            <a:pPr eaLnBrk="1" hangingPunct="1"/>
            <a:r>
              <a:rPr lang="en-US" altLang="en-US" sz="3200" dirty="0"/>
              <a:t>Pet food</a:t>
            </a:r>
          </a:p>
          <a:p>
            <a:pPr eaLnBrk="1" hangingPunct="1"/>
            <a:r>
              <a:rPr lang="en-US" altLang="en-US" sz="3200" dirty="0"/>
              <a:t>Show</a:t>
            </a:r>
          </a:p>
          <a:p>
            <a:pPr eaLnBrk="1" hangingPunct="1"/>
            <a:r>
              <a:rPr lang="en-US" altLang="en-US" sz="3200" dirty="0"/>
              <a:t>Manure</a:t>
            </a:r>
          </a:p>
        </p:txBody>
      </p:sp>
      <p:pic>
        <p:nvPicPr>
          <p:cNvPr id="2662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167" y="1433514"/>
            <a:ext cx="42672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949" y="3767310"/>
            <a:ext cx="3105150" cy="2325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Box 4"/>
          <p:cNvSpPr txBox="1">
            <a:spLocks noChangeArrowheads="1"/>
          </p:cNvSpPr>
          <p:nvPr/>
        </p:nvSpPr>
        <p:spPr bwMode="auto">
          <a:xfrm>
            <a:off x="7413224" y="6047083"/>
            <a:ext cx="3276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Photos from internet sources</a:t>
            </a: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12324" y="6331621"/>
            <a:ext cx="72009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</a:rPr>
              <a:t>Slide from presentation by Dr. Niki Whitley</a:t>
            </a:r>
          </a:p>
        </p:txBody>
      </p:sp>
    </p:spTree>
    <p:extLst>
      <p:ext uri="{BB962C8B-B14F-4D97-AF65-F5344CB8AC3E}">
        <p14:creationId xmlns:p14="http://schemas.microsoft.com/office/powerpoint/2010/main" val="2025416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13a.4 Benefits of backyard rabbit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Rabbits are quiet and small</a:t>
            </a:r>
          </a:p>
          <a:p>
            <a:r>
              <a:rPr lang="en-US" dirty="0"/>
              <a:t>Do not require large equipment and lots of land</a:t>
            </a:r>
          </a:p>
          <a:p>
            <a:r>
              <a:rPr lang="en-US" dirty="0"/>
              <a:t>Litters are large with short generation intervals</a:t>
            </a:r>
          </a:p>
          <a:p>
            <a:r>
              <a:rPr lang="en-US" dirty="0"/>
              <a:t>They are efficient at extracting protein from forage</a:t>
            </a:r>
          </a:p>
          <a:p>
            <a:r>
              <a:rPr lang="en-US" dirty="0"/>
              <a:t>Educational experiences for youth</a:t>
            </a:r>
          </a:p>
          <a:p>
            <a:r>
              <a:rPr lang="en-US" dirty="0"/>
              <a:t>Fun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998" y="1825625"/>
            <a:ext cx="3838004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7771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b="1" dirty="0"/>
            </a:br>
            <a:r>
              <a:rPr lang="en-US" b="1" dirty="0"/>
              <a:t>13a.4 Benefits of backyard rabbit production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Nutritious meat (low fat, calorie, cholesterol and high protein)</a:t>
            </a:r>
          </a:p>
          <a:p>
            <a:r>
              <a:rPr lang="en-US" dirty="0"/>
              <a:t>Potential income</a:t>
            </a:r>
          </a:p>
          <a:p>
            <a:pPr lvl="1"/>
            <a:r>
              <a:rPr lang="en-US" dirty="0"/>
              <a:t>Demand for healthy, low-fat, novel and locally produced food has led to resurgence in rabbit meat</a:t>
            </a:r>
          </a:p>
          <a:p>
            <a:pPr lvl="1"/>
            <a:r>
              <a:rPr lang="en-US" dirty="0"/>
              <a:t>Organic market is untapped </a:t>
            </a:r>
          </a:p>
          <a:p>
            <a:r>
              <a:rPr lang="en-US" dirty="0"/>
              <a:t>Manure for gardening or flower beds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9449" t="26315" r="8409" b="17941"/>
          <a:stretch/>
        </p:blipFill>
        <p:spPr>
          <a:xfrm>
            <a:off x="6019800" y="2188307"/>
            <a:ext cx="6037383" cy="293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94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7997</TotalTime>
  <Words>3110</Words>
  <Application>Microsoft Office PowerPoint</Application>
  <PresentationFormat>Widescreen</PresentationFormat>
  <Paragraphs>434</Paragraphs>
  <Slides>47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Arial</vt:lpstr>
      <vt:lpstr>Calibri</vt:lpstr>
      <vt:lpstr>Calibri Light</vt:lpstr>
      <vt:lpstr>Tahoma</vt:lpstr>
      <vt:lpstr>Times New Roman</vt:lpstr>
      <vt:lpstr>Wingdings</vt:lpstr>
      <vt:lpstr>Office Theme</vt:lpstr>
      <vt:lpstr>Virginia State University Urban Agriculture Certification Program</vt:lpstr>
      <vt:lpstr>Todays Topics</vt:lpstr>
      <vt:lpstr>13a.1 US rabbit production</vt:lpstr>
      <vt:lpstr>13a.1 US rabbit production</vt:lpstr>
      <vt:lpstr>13a.2 Terminology</vt:lpstr>
      <vt:lpstr> 13a.3 Determining zoning codes for keeping animals in urban areas  </vt:lpstr>
      <vt:lpstr>13a.4 Benefits of backyard rabbit production</vt:lpstr>
      <vt:lpstr>13a.4 Benefits of backyard rabbit production</vt:lpstr>
      <vt:lpstr> 13a.4 Benefits of backyard rabbit production </vt:lpstr>
      <vt:lpstr>13a.4 Benefits of backyard rabbit production</vt:lpstr>
      <vt:lpstr>13a.4 Benefits of backyard rabbit production</vt:lpstr>
      <vt:lpstr>13a.5 Rabbit breed selection</vt:lpstr>
      <vt:lpstr>13a.5 Rabbit breed selection</vt:lpstr>
      <vt:lpstr>13a.5 Rabbit breed selection - meat</vt:lpstr>
      <vt:lpstr>13a.5 Rabbit breed selection- meat</vt:lpstr>
      <vt:lpstr>13a.5 Rabbit breed selection - meat</vt:lpstr>
      <vt:lpstr>13a.5 Rabbit breed selection - wool</vt:lpstr>
      <vt:lpstr>13a.5 Rabbit breed selection - other</vt:lpstr>
      <vt:lpstr>13a.5 Rabbit breed selection - other</vt:lpstr>
      <vt:lpstr>13a.6 Housing</vt:lpstr>
      <vt:lpstr> 13a.6 Housing </vt:lpstr>
      <vt:lpstr>13a.6 Housing</vt:lpstr>
      <vt:lpstr>13a.6 Housing - equipment</vt:lpstr>
      <vt:lpstr>13a.6 Housing - equipment</vt:lpstr>
      <vt:lpstr>13a.6 Housing - equipment</vt:lpstr>
      <vt:lpstr> 13a.6 Housing - cages </vt:lpstr>
      <vt:lpstr>13a.6 Housing - cages</vt:lpstr>
      <vt:lpstr>13a.6 Housing - equipment</vt:lpstr>
      <vt:lpstr> 13a.7 Rabbit Reproduction </vt:lpstr>
      <vt:lpstr> 13a.7 Rabbit Reproduction </vt:lpstr>
      <vt:lpstr> 13a.7 Rabbit Reproduction </vt:lpstr>
      <vt:lpstr>13a.7 Rabbit Reproduction</vt:lpstr>
      <vt:lpstr>13a.7 Rabbit Reproduction</vt:lpstr>
      <vt:lpstr>13a.8 Feeding and nutritional requirements of rabbits</vt:lpstr>
      <vt:lpstr>13a.8 Feeding and nutritional requirements of rabbits</vt:lpstr>
      <vt:lpstr> 13a.8 Feeding and nutritional requirements of rabbits </vt:lpstr>
      <vt:lpstr>13a.8 Feeding and nutritional requirements of rabbits</vt:lpstr>
      <vt:lpstr>13a.9 Health</vt:lpstr>
      <vt:lpstr> 13a.9 Health - diseases  </vt:lpstr>
      <vt:lpstr>13a.9 Health - diseases</vt:lpstr>
      <vt:lpstr> 13a.9 Health - diseases  </vt:lpstr>
      <vt:lpstr>13a.9 Health</vt:lpstr>
      <vt:lpstr>13a.10 Rabbit marketing - meat</vt:lpstr>
      <vt:lpstr>13a.10 Rabbit Marketing</vt:lpstr>
      <vt:lpstr>13a.10 Rabbit Marketing</vt:lpstr>
      <vt:lpstr>13a.11 Management and budget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Virginia State University Urban Agriculture Certification Program</dc:title>
  <dc:creator>Dahlia J. O'Brien</dc:creator>
  <cp:lastModifiedBy>Rachel Lawmaster</cp:lastModifiedBy>
  <cp:revision>122</cp:revision>
  <cp:lastPrinted>2019-04-26T15:10:28Z</cp:lastPrinted>
  <dcterms:created xsi:type="dcterms:W3CDTF">2016-07-01T11:46:30Z</dcterms:created>
  <dcterms:modified xsi:type="dcterms:W3CDTF">2024-03-15T12:13:40Z</dcterms:modified>
</cp:coreProperties>
</file>