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7" r:id="rId5"/>
    <p:sldId id="268" r:id="rId6"/>
    <p:sldId id="261" r:id="rId7"/>
    <p:sldId id="259" r:id="rId8"/>
    <p:sldId id="260" r:id="rId9"/>
    <p:sldId id="262" r:id="rId10"/>
    <p:sldId id="265" r:id="rId11"/>
    <p:sldId id="263" r:id="rId12"/>
    <p:sldId id="264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CB4A-1637-48A5-AC89-DCD94C304A1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EDAC-A7B1-4EF8-A628-A6B02A52D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96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CB4A-1637-48A5-AC89-DCD94C304A1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EDAC-A7B1-4EF8-A628-A6B02A52D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0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CB4A-1637-48A5-AC89-DCD94C304A1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EDAC-A7B1-4EF8-A628-A6B02A52D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3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CB4A-1637-48A5-AC89-DCD94C304A1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EDAC-A7B1-4EF8-A628-A6B02A52D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8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CB4A-1637-48A5-AC89-DCD94C304A1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EDAC-A7B1-4EF8-A628-A6B02A52D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11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CB4A-1637-48A5-AC89-DCD94C304A1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EDAC-A7B1-4EF8-A628-A6B02A52D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6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CB4A-1637-48A5-AC89-DCD94C304A1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EDAC-A7B1-4EF8-A628-A6B02A52DD9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876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CB4A-1637-48A5-AC89-DCD94C304A1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EDAC-A7B1-4EF8-A628-A6B02A52D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2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CB4A-1637-48A5-AC89-DCD94C304A1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EDAC-A7B1-4EF8-A628-A6B02A52D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6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CB4A-1637-48A5-AC89-DCD94C304A1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EDAC-A7B1-4EF8-A628-A6B02A52D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4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7BFCB4A-1637-48A5-AC89-DCD94C304A1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EDAC-A7B1-4EF8-A628-A6B02A52D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9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7BFCB4A-1637-48A5-AC89-DCD94C304A1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981EDAC-A7B1-4EF8-A628-A6B02A52D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8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tambako/3510325623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d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74384-C245-452B-AE6B-66671BE2A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41264"/>
            <a:ext cx="8991600" cy="1645920"/>
          </a:xfrm>
        </p:spPr>
        <p:txBody>
          <a:bodyPr/>
          <a:lstStyle/>
          <a:p>
            <a:r>
              <a:rPr lang="en-US" dirty="0"/>
              <a:t>Beef Cattle 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468B6-5966-4924-A280-A938306B760F}"/>
              </a:ext>
            </a:extLst>
          </p:cNvPr>
          <p:cNvSpPr txBox="1"/>
          <p:nvPr/>
        </p:nvSpPr>
        <p:spPr>
          <a:xfrm>
            <a:off x="941033" y="6040286"/>
            <a:ext cx="10111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© 2022 All material and content is intellectual property of VSU</a:t>
            </a:r>
          </a:p>
          <a:p>
            <a:pPr algn="ctr"/>
            <a:r>
              <a:rPr lang="en-US" sz="1400" dirty="0"/>
              <a:t>College of Agriculture. Do not duplicate or otherwise utilize without</a:t>
            </a:r>
          </a:p>
          <a:p>
            <a:pPr algn="ctr"/>
            <a:r>
              <a:rPr lang="en-US" sz="1400" dirty="0"/>
              <a:t>written permission from VSU Urban Agriculture Certification Program.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CBD55CF-D7C0-4C67-A6DE-3A141D8B5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12813"/>
            <a:ext cx="9144000" cy="26190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Presented by Rachel Lawmaster</a:t>
            </a:r>
          </a:p>
          <a:p>
            <a:pPr>
              <a:spcBef>
                <a:spcPts val="0"/>
              </a:spcBef>
            </a:pPr>
            <a:r>
              <a:rPr lang="en-US" dirty="0"/>
              <a:t>Urban Ag. Program Assistant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2000" dirty="0"/>
              <a:t>Some information adapted from </a:t>
            </a:r>
            <a:r>
              <a:rPr lang="en-US" dirty="0"/>
              <a:t>Dahlia O’Brien, PhD.</a:t>
            </a:r>
          </a:p>
          <a:p>
            <a:pPr>
              <a:spcBef>
                <a:spcPts val="0"/>
              </a:spcBef>
            </a:pPr>
            <a:r>
              <a:rPr lang="en-US" dirty="0"/>
              <a:t>Virginia State University, Cooperative Extension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Niki Whitley, Fort Valley State University, Cooperative Extension</a:t>
            </a:r>
          </a:p>
        </p:txBody>
      </p:sp>
    </p:spTree>
    <p:extLst>
      <p:ext uri="{BB962C8B-B14F-4D97-AF65-F5344CB8AC3E}">
        <p14:creationId xmlns:p14="http://schemas.microsoft.com/office/powerpoint/2010/main" val="3852235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7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2789-0D52-4452-BE39-0FA74B28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912" y="405399"/>
            <a:ext cx="4271771" cy="1188720"/>
          </a:xfrm>
          <a:ln w="28575"/>
        </p:spPr>
        <p:txBody>
          <a:bodyPr/>
          <a:lstStyle/>
          <a:p>
            <a:r>
              <a:rPr lang="en-US" dirty="0"/>
              <a:t>breeding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BA25-03B3-45A1-BDFC-9299C22A4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1855433"/>
            <a:ext cx="4271771" cy="4444260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Natural</a:t>
            </a:r>
          </a:p>
          <a:p>
            <a:pPr lvl="1"/>
            <a:r>
              <a:rPr lang="en-US" dirty="0"/>
              <a:t>One Bull to 30 cows</a:t>
            </a:r>
          </a:p>
          <a:p>
            <a:pPr lvl="1"/>
            <a:r>
              <a:rPr lang="en-US" dirty="0"/>
              <a:t>Cost to purchase &amp; maintain bull </a:t>
            </a:r>
          </a:p>
          <a:p>
            <a:pPr lvl="1"/>
            <a:r>
              <a:rPr lang="en-US" dirty="0"/>
              <a:t>Issues with keeping replacement heifers</a:t>
            </a:r>
          </a:p>
          <a:p>
            <a:r>
              <a:rPr lang="en-US" b="1" dirty="0"/>
              <a:t>AI</a:t>
            </a:r>
          </a:p>
          <a:p>
            <a:pPr lvl="1"/>
            <a:r>
              <a:rPr lang="en-US" dirty="0"/>
              <a:t>Select for desirable genetics</a:t>
            </a:r>
          </a:p>
          <a:p>
            <a:pPr lvl="1"/>
            <a:r>
              <a:rPr lang="en-US" dirty="0"/>
              <a:t>Timing &amp; vet expenses</a:t>
            </a:r>
          </a:p>
          <a:p>
            <a:pPr lvl="1"/>
            <a:r>
              <a:rPr lang="en-US" dirty="0"/>
              <a:t>Synchronized birthing</a:t>
            </a:r>
          </a:p>
          <a:p>
            <a:pPr lvl="1"/>
            <a:r>
              <a:rPr lang="en-US" dirty="0"/>
              <a:t>Clean up bull </a:t>
            </a:r>
          </a:p>
          <a:p>
            <a:r>
              <a:rPr lang="en-US" b="1" dirty="0"/>
              <a:t>Fall v. Spring Calving</a:t>
            </a:r>
          </a:p>
          <a:p>
            <a:r>
              <a:rPr lang="en-US" b="1" dirty="0"/>
              <a:t>Weaning</a:t>
            </a:r>
          </a:p>
          <a:p>
            <a:pPr lvl="1"/>
            <a:r>
              <a:rPr lang="en-US" dirty="0"/>
              <a:t>6-8 Months old</a:t>
            </a:r>
          </a:p>
          <a:p>
            <a:pPr lvl="1"/>
            <a:r>
              <a:rPr lang="en-US" dirty="0"/>
              <a:t>Creep grazing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FB99ED-614C-4DF6-AFF4-36C6B4A7B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173" y="642132"/>
            <a:ext cx="3499144" cy="462232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CA352A-95E2-49B4-AF17-12F31285DE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32" y="3197718"/>
            <a:ext cx="2326481" cy="3101975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6528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2789-0D52-4452-BE39-0FA74B28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912" y="878967"/>
            <a:ext cx="4271770" cy="1188720"/>
          </a:xfrm>
          <a:ln w="28575"/>
        </p:spPr>
        <p:txBody>
          <a:bodyPr/>
          <a:lstStyle/>
          <a:p>
            <a:r>
              <a:rPr lang="en-US" dirty="0"/>
              <a:t>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BA25-03B3-45A1-BDFC-9299C22A4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USDA inspected meat</a:t>
            </a:r>
          </a:p>
          <a:p>
            <a:pPr lvl="1"/>
            <a:r>
              <a:rPr lang="en-US" dirty="0"/>
              <a:t>Check slaughterhouse</a:t>
            </a:r>
          </a:p>
          <a:p>
            <a:pPr lvl="1"/>
            <a:r>
              <a:rPr lang="en-US" dirty="0"/>
              <a:t>Home consumption for non USDA</a:t>
            </a:r>
          </a:p>
          <a:p>
            <a:r>
              <a:rPr lang="en-US" b="1" dirty="0"/>
              <a:t>Check live cattle prices</a:t>
            </a:r>
          </a:p>
          <a:p>
            <a:pPr lvl="1"/>
            <a:r>
              <a:rPr lang="en-US" dirty="0"/>
              <a:t>Prices usually higher in spring and lower in the fall (due to culled cattle)</a:t>
            </a:r>
          </a:p>
          <a:p>
            <a:r>
              <a:rPr lang="en-US" b="1" dirty="0"/>
              <a:t>Local/State livestock auction markets</a:t>
            </a:r>
          </a:p>
          <a:p>
            <a:pPr lvl="1"/>
            <a:r>
              <a:rPr lang="en-US" dirty="0"/>
              <a:t>Transportation/auction costs</a:t>
            </a:r>
          </a:p>
          <a:p>
            <a:pPr lvl="1"/>
            <a:r>
              <a:rPr lang="en-US" dirty="0"/>
              <a:t>Some markets pay premiums for certain breeds, grades, and program certifications (VA Beef Quality Assurance)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D150A9-4315-4C2E-9F09-E8746B70EA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11" y="870105"/>
            <a:ext cx="3652440" cy="4869921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1623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7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2789-0D52-4452-BE39-0FA74B28D9B7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/>
        </p:spPr>
        <p:txBody>
          <a:bodyPr/>
          <a:lstStyle/>
          <a:p>
            <a:r>
              <a:rPr lang="en-US" dirty="0"/>
              <a:t>budgeting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BA25-03B3-45A1-BDFC-9299C22A4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b="1" dirty="0"/>
              <a:t>Keep </a:t>
            </a:r>
            <a:r>
              <a:rPr lang="en-US" b="1" u="sng" dirty="0"/>
              <a:t>Records</a:t>
            </a:r>
          </a:p>
          <a:p>
            <a:pPr lvl="1"/>
            <a:r>
              <a:rPr lang="en-US" dirty="0"/>
              <a:t>Track cost/animal</a:t>
            </a:r>
          </a:p>
          <a:p>
            <a:pPr lvl="2"/>
            <a:r>
              <a:rPr lang="en-US" dirty="0"/>
              <a:t>May be better to cull</a:t>
            </a:r>
          </a:p>
          <a:p>
            <a:pPr lvl="1"/>
            <a:r>
              <a:rPr lang="en-US" dirty="0"/>
              <a:t>Feed cost is usually highest</a:t>
            </a:r>
          </a:p>
          <a:p>
            <a:pPr lvl="2"/>
            <a:r>
              <a:rPr lang="en-US" dirty="0"/>
              <a:t>Make use of available forages</a:t>
            </a:r>
          </a:p>
          <a:p>
            <a:pPr lvl="1"/>
            <a:r>
              <a:rPr lang="en-US" dirty="0"/>
              <a:t>Sample budgets available online</a:t>
            </a:r>
          </a:p>
          <a:p>
            <a:pPr lvl="2"/>
            <a:r>
              <a:rPr lang="en-US" dirty="0"/>
              <a:t>Use them as guides and update to make your own </a:t>
            </a:r>
          </a:p>
          <a:p>
            <a:pPr lvl="2"/>
            <a:r>
              <a:rPr lang="en-US" dirty="0"/>
              <a:t>Each farm is different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5E8FA6-D2B1-49CA-BC49-8616B13F6C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12"/>
          <a:stretch/>
        </p:blipFill>
        <p:spPr>
          <a:xfrm>
            <a:off x="7310835" y="2602913"/>
            <a:ext cx="3129305" cy="3245638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349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C7461F-8313-4622-9EB7-3E12EDF90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06594" y="1389314"/>
            <a:ext cx="8238236" cy="546868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ABC08F-71A6-466F-9FAD-42B8ABA38B05}"/>
              </a:ext>
            </a:extLst>
          </p:cNvPr>
          <p:cNvSpPr txBox="1"/>
          <p:nvPr/>
        </p:nvSpPr>
        <p:spPr>
          <a:xfrm>
            <a:off x="1840638" y="6850552"/>
            <a:ext cx="70370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flickr.com/photos/tambako/3510325623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d/3.0/"/>
              </a:rPr>
              <a:t>CC BY-ND</a:t>
            </a:r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11C7D-E3D2-4A91-8214-E3F53AE2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71507"/>
            <a:ext cx="8991600" cy="1042256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02857-EE2D-4B70-9FE4-CB044D4E8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4830" y="5851450"/>
            <a:ext cx="1947170" cy="896822"/>
          </a:xfrm>
        </p:spPr>
        <p:txBody>
          <a:bodyPr>
            <a:normAutofit/>
          </a:bodyPr>
          <a:lstStyle/>
          <a:p>
            <a:pPr algn="ctr"/>
            <a:r>
              <a:rPr lang="en-US" sz="1600" dirty="0"/>
              <a:t>Rachel Lawmaster</a:t>
            </a:r>
          </a:p>
          <a:p>
            <a:pPr algn="ctr"/>
            <a:r>
              <a:rPr lang="en-US" sz="1600" dirty="0"/>
              <a:t>rlawmaster@vsu.edu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A2019E-32FE-4443-8B8E-30023D44179A}"/>
              </a:ext>
            </a:extLst>
          </p:cNvPr>
          <p:cNvSpPr txBox="1">
            <a:spLocks/>
          </p:cNvSpPr>
          <p:nvPr/>
        </p:nvSpPr>
        <p:spPr>
          <a:xfrm>
            <a:off x="-23554" y="5953730"/>
            <a:ext cx="1947170" cy="896822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Dr. O’Brien</a:t>
            </a:r>
          </a:p>
          <a:p>
            <a:r>
              <a:rPr lang="en-US" sz="1600" dirty="0"/>
              <a:t>dobrien@vsu.edu</a:t>
            </a:r>
          </a:p>
        </p:txBody>
      </p:sp>
    </p:spTree>
    <p:extLst>
      <p:ext uri="{BB962C8B-B14F-4D97-AF65-F5344CB8AC3E}">
        <p14:creationId xmlns:p14="http://schemas.microsoft.com/office/powerpoint/2010/main" val="3188682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7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3A22-46B5-4297-BF70-2DB991250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phases of beef cattle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F7DE7-E1C0-4BAC-AD51-B12C4E956E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b="1" dirty="0"/>
              <a:t>Phase One</a:t>
            </a:r>
            <a:r>
              <a:rPr lang="en-US" dirty="0"/>
              <a:t>: Cow-Calf Operation</a:t>
            </a:r>
          </a:p>
          <a:p>
            <a:pPr lvl="1"/>
            <a:r>
              <a:rPr lang="en-US" dirty="0"/>
              <a:t>Raises young calf until 6-10 months (400-650 Lb.)</a:t>
            </a:r>
          </a:p>
          <a:p>
            <a:pPr lvl="1"/>
            <a:r>
              <a:rPr lang="en-US" dirty="0"/>
              <a:t>Most common in VA</a:t>
            </a:r>
          </a:p>
          <a:p>
            <a:r>
              <a:rPr lang="en-US" b="1" dirty="0"/>
              <a:t>Phase Two</a:t>
            </a:r>
            <a:r>
              <a:rPr lang="en-US" dirty="0"/>
              <a:t>: Stocker-Yearling</a:t>
            </a:r>
          </a:p>
          <a:p>
            <a:pPr lvl="1"/>
            <a:r>
              <a:rPr lang="en-US" dirty="0"/>
              <a:t>Grows the calf to 600-800 Lbs. </a:t>
            </a:r>
          </a:p>
          <a:p>
            <a:r>
              <a:rPr lang="en-US" b="1" dirty="0"/>
              <a:t>Phase Three: </a:t>
            </a:r>
            <a:r>
              <a:rPr lang="en-US" dirty="0"/>
              <a:t>Feedlot</a:t>
            </a:r>
          </a:p>
          <a:p>
            <a:pPr lvl="1"/>
            <a:r>
              <a:rPr lang="en-US" dirty="0"/>
              <a:t>Finish cattle to desirable slaughter weight (900-1,300 Lbs. 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B44016-574A-485D-AF7B-2E9A4415F7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4" b="38712"/>
          <a:stretch/>
        </p:blipFill>
        <p:spPr>
          <a:xfrm>
            <a:off x="6310710" y="2638045"/>
            <a:ext cx="5597360" cy="310198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7E235C-6982-49CB-BDED-A6613F3F26A6}"/>
              </a:ext>
            </a:extLst>
          </p:cNvPr>
          <p:cNvSpPr txBox="1"/>
          <p:nvPr/>
        </p:nvSpPr>
        <p:spPr>
          <a:xfrm>
            <a:off x="1795843" y="6419850"/>
            <a:ext cx="8600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Some information adapted from Dahlia O’Brien, PhD., Virginia State University, Cooperative Extension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288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2789-0D52-4452-BE39-0FA74B28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36723"/>
            <a:ext cx="7729728" cy="1188720"/>
          </a:xfrm>
          <a:ln w="28575"/>
        </p:spPr>
        <p:txBody>
          <a:bodyPr/>
          <a:lstStyle/>
          <a:p>
            <a:r>
              <a:rPr lang="en-US" dirty="0"/>
              <a:t>animal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BA25-03B3-45A1-BDFC-9299C22A4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5422" y="1677880"/>
            <a:ext cx="4868262" cy="4767308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1. </a:t>
            </a:r>
            <a:r>
              <a:rPr lang="en-US" b="1" dirty="0"/>
              <a:t> Purpose </a:t>
            </a:r>
            <a:r>
              <a:rPr lang="en-US" dirty="0"/>
              <a:t>– pleasure or profit</a:t>
            </a:r>
          </a:p>
          <a:p>
            <a:pPr>
              <a:defRPr/>
            </a:pPr>
            <a:r>
              <a:rPr lang="en-US" dirty="0"/>
              <a:t>2.  </a:t>
            </a:r>
            <a:r>
              <a:rPr lang="en-US" b="1" dirty="0"/>
              <a:t>Market</a:t>
            </a:r>
            <a:r>
              <a:rPr lang="en-US" dirty="0"/>
              <a:t> – Will you be able to sell the calves?</a:t>
            </a:r>
          </a:p>
          <a:p>
            <a:pPr>
              <a:defRPr/>
            </a:pPr>
            <a:r>
              <a:rPr lang="en-US" dirty="0"/>
              <a:t>3.  </a:t>
            </a:r>
            <a:r>
              <a:rPr lang="en-US" b="1" dirty="0"/>
              <a:t>Uniformity</a:t>
            </a:r>
            <a:r>
              <a:rPr lang="en-US" dirty="0"/>
              <a:t> - in size and type; important to the buyer  </a:t>
            </a:r>
          </a:p>
          <a:p>
            <a:pPr>
              <a:defRPr/>
            </a:pPr>
            <a:r>
              <a:rPr lang="en-US" dirty="0"/>
              <a:t>4.  </a:t>
            </a:r>
            <a:r>
              <a:rPr lang="en-US" b="1" dirty="0"/>
              <a:t>Health</a:t>
            </a:r>
            <a:r>
              <a:rPr lang="en-US" dirty="0"/>
              <a:t> - All should be free from diseases and parasites and thrifty </a:t>
            </a:r>
          </a:p>
          <a:p>
            <a:pPr>
              <a:defRPr/>
            </a:pPr>
            <a:r>
              <a:rPr lang="en-US" dirty="0"/>
              <a:t>5.  </a:t>
            </a:r>
            <a:r>
              <a:rPr lang="en-US" b="1" dirty="0"/>
              <a:t>Body condition </a:t>
            </a:r>
            <a:r>
              <a:rPr lang="en-US" dirty="0"/>
              <a:t>– emaciated (extremely thin) and overfat animals may be bad</a:t>
            </a:r>
          </a:p>
          <a:p>
            <a:pPr>
              <a:defRPr/>
            </a:pPr>
            <a:r>
              <a:rPr lang="en-US" dirty="0"/>
              <a:t>6.  </a:t>
            </a:r>
            <a:r>
              <a:rPr lang="en-US" b="1" dirty="0"/>
              <a:t>Age and longevity </a:t>
            </a:r>
            <a:r>
              <a:rPr lang="en-US" dirty="0"/>
              <a:t>– start with majority of mature cows and a proven bull;  a younger bull can be purchased with limited capital (money); average culling age is around 9.6 years for cows and 6.3 years for bulls</a:t>
            </a:r>
          </a:p>
          <a:p>
            <a:pPr>
              <a:defRPr/>
            </a:pPr>
            <a:r>
              <a:rPr lang="en-US" dirty="0"/>
              <a:t>7. </a:t>
            </a:r>
            <a:r>
              <a:rPr lang="en-US" b="1" dirty="0"/>
              <a:t>Adaptation</a:t>
            </a:r>
            <a:r>
              <a:rPr lang="en-US" dirty="0"/>
              <a:t> –consider temperature and environment</a:t>
            </a:r>
            <a:endParaRPr lang="en-US" sz="800" dirty="0"/>
          </a:p>
          <a:p>
            <a:pPr>
              <a:defRPr/>
            </a:pPr>
            <a:r>
              <a:rPr lang="en-US" dirty="0"/>
              <a:t>8.</a:t>
            </a:r>
            <a:r>
              <a:rPr lang="en-US" b="1" dirty="0"/>
              <a:t> Price </a:t>
            </a:r>
            <a:r>
              <a:rPr lang="en-US" dirty="0"/>
              <a:t>– should not have to pay much in excess of market price for cows, but should get a superior bull</a:t>
            </a:r>
            <a:endParaRPr lang="en-US" sz="800" dirty="0"/>
          </a:p>
          <a:p>
            <a:pPr>
              <a:defRPr/>
            </a:pPr>
            <a:r>
              <a:rPr lang="en-US" dirty="0"/>
              <a:t>9.  </a:t>
            </a:r>
            <a:r>
              <a:rPr lang="en-US" b="1" dirty="0"/>
              <a:t>Conformation</a:t>
            </a:r>
            <a:r>
              <a:rPr lang="en-US" dirty="0"/>
              <a:t> – correct body structure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B34498-B7BD-4279-98CD-DE0863ED40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19300"/>
            <a:ext cx="5420073" cy="4073525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F1861F-AE19-4F4A-B71B-A09212BDD1AD}"/>
              </a:ext>
            </a:extLst>
          </p:cNvPr>
          <p:cNvSpPr txBox="1"/>
          <p:nvPr/>
        </p:nvSpPr>
        <p:spPr>
          <a:xfrm>
            <a:off x="1795843" y="6496050"/>
            <a:ext cx="8600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Some information adapted from Dahlia O’Brien, PhD., Virginia State University, Cooperative Extension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1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2789-0D52-4452-BE39-0FA74B28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36723"/>
            <a:ext cx="7729728" cy="1188720"/>
          </a:xfrm>
          <a:ln w="28575"/>
        </p:spPr>
        <p:txBody>
          <a:bodyPr/>
          <a:lstStyle/>
          <a:p>
            <a:r>
              <a:rPr lang="en-US" dirty="0"/>
              <a:t>breed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BA25-03B3-45A1-BDFC-9299C22A4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5422" y="1677880"/>
            <a:ext cx="4868262" cy="4767308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Black Angus</a:t>
            </a:r>
          </a:p>
          <a:p>
            <a:pPr lvl="1">
              <a:defRPr/>
            </a:pPr>
            <a:r>
              <a:rPr lang="en-US" altLang="en-US" dirty="0"/>
              <a:t>They are resistant to harsh weather, undemanding, adaptable, good natured,  mature extremely early and have a high carcass yield with nicely marbled meat</a:t>
            </a:r>
            <a:endParaRPr lang="en-US" dirty="0"/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Beefmaster</a:t>
            </a:r>
            <a:endParaRPr lang="en-US" b="1" dirty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en-US" dirty="0">
                <a:solidFill>
                  <a:schemeClr val="tx1"/>
                </a:solidFill>
              </a:rPr>
              <a:t>Developed in the U.S. from Brahman, Hereford, and Shorthorn breeds known for its six essentials - Weight, Conformation, Milking Ability, Fertility, Hardiness and Disposition 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Brahman</a:t>
            </a:r>
          </a:p>
          <a:p>
            <a:pPr lvl="1">
              <a:defRPr/>
            </a:pPr>
            <a:r>
              <a:rPr lang="en-US" altLang="en-US" dirty="0"/>
              <a:t>Through centuries of exposure to inadequate food supplies, insect pests, parasites, diseases and the weather extremes of tropical India, the native cattle developed some remarkable adaptations for survival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F1861F-AE19-4F4A-B71B-A09212BDD1AD}"/>
              </a:ext>
            </a:extLst>
          </p:cNvPr>
          <p:cNvSpPr txBox="1"/>
          <p:nvPr/>
        </p:nvSpPr>
        <p:spPr>
          <a:xfrm>
            <a:off x="1795843" y="6496050"/>
            <a:ext cx="8600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Some information adapted from Dahlia O’Brien, PhD., Virginia State University, Cooperative Extension</a:t>
            </a:r>
          </a:p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C3F0596-749D-48AD-B9C1-AE0B7A4EA0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822" y="1689912"/>
            <a:ext cx="2326481" cy="3101975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brahman4">
            <a:extLst>
              <a:ext uri="{FF2B5EF4-FFF2-40B4-BE49-F238E27FC236}">
                <a16:creationId xmlns:a16="http://schemas.microsoft.com/office/drawing/2014/main" id="{040616DA-E1E9-4032-AB96-4484FA499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914" y="4232443"/>
            <a:ext cx="2266950" cy="1647825"/>
          </a:xfrm>
          <a:prstGeom prst="rect">
            <a:avLst/>
          </a:prstGeom>
          <a:ln w="2857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F047A6F-4EE2-404F-BC4D-9EB2A0A53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39" y="2248299"/>
            <a:ext cx="2857500" cy="1885950"/>
          </a:xfrm>
          <a:prstGeom prst="rect">
            <a:avLst/>
          </a:prstGeom>
          <a:ln w="2857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198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2789-0D52-4452-BE39-0FA74B28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36723"/>
            <a:ext cx="7729728" cy="1191024"/>
          </a:xfrm>
          <a:ln w="28575"/>
        </p:spPr>
        <p:txBody>
          <a:bodyPr/>
          <a:lstStyle/>
          <a:p>
            <a:r>
              <a:rPr lang="en-US" dirty="0"/>
              <a:t>breed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BA25-03B3-45A1-BDFC-9299C22A4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5422" y="1677880"/>
            <a:ext cx="4868262" cy="4767308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1">
              <a:defRPr/>
            </a:pPr>
            <a:r>
              <a:rPr lang="en-US" b="1" dirty="0"/>
              <a:t>Brangus</a:t>
            </a:r>
          </a:p>
          <a:p>
            <a:pPr lvl="2">
              <a:defRPr/>
            </a:pPr>
            <a:r>
              <a:rPr lang="en-US" dirty="0"/>
              <a:t>A cross between Angus and Brahman to utilize the superior traits of each</a:t>
            </a:r>
          </a:p>
          <a:p>
            <a:pPr lvl="1">
              <a:defRPr/>
            </a:pPr>
            <a:r>
              <a:rPr lang="en-US" b="1" dirty="0" err="1"/>
              <a:t>Herfords</a:t>
            </a:r>
            <a:endParaRPr lang="en-US" b="1" dirty="0"/>
          </a:p>
          <a:p>
            <a:pPr lvl="2">
              <a:defRPr/>
            </a:pPr>
            <a:r>
              <a:rPr lang="en-US" altLang="en-US" i="1" dirty="0">
                <a:solidFill>
                  <a:schemeClr val="tx1"/>
                </a:solidFill>
              </a:rPr>
              <a:t>Polled Herefords</a:t>
            </a:r>
            <a:r>
              <a:rPr lang="en-US" altLang="en-US" dirty="0">
                <a:solidFill>
                  <a:schemeClr val="tx1"/>
                </a:solidFill>
              </a:rPr>
              <a:t> are a heritage breed developed from the horned Hereford breed and among the horned Herefords an occasional calf would be born which did not develop horns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b="1" dirty="0"/>
              <a:t>Charolais</a:t>
            </a:r>
          </a:p>
          <a:p>
            <a:pPr lvl="2">
              <a:defRPr/>
            </a:pPr>
            <a:r>
              <a:rPr lang="en-US" dirty="0"/>
              <a:t>Originated in France, medium to large framed white beef cattle that demonstrate a definite superiority in growth ability, efficient feedlot gains, and in carcass cut-out values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F1861F-AE19-4F4A-B71B-A09212BDD1AD}"/>
              </a:ext>
            </a:extLst>
          </p:cNvPr>
          <p:cNvSpPr txBox="1"/>
          <p:nvPr/>
        </p:nvSpPr>
        <p:spPr>
          <a:xfrm>
            <a:off x="1795843" y="6496050"/>
            <a:ext cx="8600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Some information adapted from Dahlia O’Brien, PhD., Virginia State University, Cooperative Extension</a:t>
            </a:r>
          </a:p>
          <a:p>
            <a:endParaRPr lang="en-US" dirty="0"/>
          </a:p>
        </p:txBody>
      </p:sp>
      <p:pic>
        <p:nvPicPr>
          <p:cNvPr id="12" name="Picture 3" descr="charolais">
            <a:extLst>
              <a:ext uri="{FF2B5EF4-FFF2-40B4-BE49-F238E27FC236}">
                <a16:creationId xmlns:a16="http://schemas.microsoft.com/office/drawing/2014/main" id="{A3935628-6ADB-440A-A646-34098E206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4"/>
          <a:stretch/>
        </p:blipFill>
        <p:spPr>
          <a:xfrm>
            <a:off x="7511716" y="4793520"/>
            <a:ext cx="2705100" cy="1669428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5" descr="bull">
            <a:extLst>
              <a:ext uri="{FF2B5EF4-FFF2-40B4-BE49-F238E27FC236}">
                <a16:creationId xmlns:a16="http://schemas.microsoft.com/office/drawing/2014/main" id="{61D32596-690D-440E-9F4C-E841DDD77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698" y="3362416"/>
            <a:ext cx="2705100" cy="160020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EF9F535F-2CA4-4C71-98A9-73B25210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698" y="1527187"/>
            <a:ext cx="2719136" cy="1821434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47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7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2789-0D52-4452-BE39-0FA74B28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8417"/>
            <a:ext cx="7729728" cy="1188720"/>
          </a:xfrm>
          <a:ln w="28575"/>
        </p:spPr>
        <p:txBody>
          <a:bodyPr/>
          <a:lstStyle/>
          <a:p>
            <a:r>
              <a:rPr lang="en-US" dirty="0"/>
              <a:t>Housing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BA25-03B3-45A1-BDFC-9299C22A4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0576" y="1657350"/>
            <a:ext cx="5063108" cy="5038725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b="1" dirty="0"/>
              <a:t>Water</a:t>
            </a:r>
          </a:p>
          <a:p>
            <a:pPr lvl="1"/>
            <a:r>
              <a:rPr lang="en-US" dirty="0"/>
              <a:t>Ball waters, trough with a float ball</a:t>
            </a:r>
          </a:p>
          <a:p>
            <a:pPr lvl="1"/>
            <a:r>
              <a:rPr lang="en-US" dirty="0"/>
              <a:t>Accessible at all times</a:t>
            </a:r>
          </a:p>
          <a:p>
            <a:r>
              <a:rPr lang="en-US" b="1" dirty="0"/>
              <a:t>Fencing</a:t>
            </a:r>
          </a:p>
          <a:p>
            <a:pPr lvl="1"/>
            <a:r>
              <a:rPr lang="en-US" dirty="0"/>
              <a:t>Paddock size &amp; stocking rate</a:t>
            </a:r>
          </a:p>
          <a:p>
            <a:pPr lvl="2"/>
            <a:r>
              <a:rPr lang="en-US" dirty="0"/>
              <a:t>Depends on forage, animal, and supplemental feed </a:t>
            </a:r>
          </a:p>
          <a:p>
            <a:pPr lvl="3"/>
            <a:r>
              <a:rPr lang="en-US" dirty="0"/>
              <a:t>About ½ acre for every 500 Lbs.</a:t>
            </a:r>
          </a:p>
          <a:p>
            <a:pPr lvl="1"/>
            <a:r>
              <a:rPr lang="en-US" dirty="0"/>
              <a:t>High tensile wire (strand/woven) </a:t>
            </a:r>
          </a:p>
          <a:p>
            <a:r>
              <a:rPr lang="en-US" b="1" dirty="0"/>
              <a:t>Working Area/Corral </a:t>
            </a:r>
          </a:p>
          <a:p>
            <a:pPr lvl="1"/>
            <a:r>
              <a:rPr lang="en-US" dirty="0"/>
              <a:t>Area to work cattle (vaccine/vet checks) &amp; load cattle</a:t>
            </a:r>
          </a:p>
          <a:p>
            <a:pPr lvl="1"/>
            <a:r>
              <a:rPr lang="en-US" dirty="0"/>
              <a:t>Head gate/squeeze chute</a:t>
            </a:r>
          </a:p>
          <a:p>
            <a:pPr lvl="1"/>
            <a:r>
              <a:rPr lang="en-US" dirty="0"/>
              <a:t>Sorting pens (Bull/quarantine pen)</a:t>
            </a:r>
          </a:p>
          <a:p>
            <a:pPr lvl="1"/>
            <a:endParaRPr lang="en-US" dirty="0"/>
          </a:p>
        </p:txBody>
      </p:sp>
      <p:pic>
        <p:nvPicPr>
          <p:cNvPr id="1026" name="Picture 2" descr="https://ritchiefount.com/wp-content/uploads/2021/04/second-300x224.jpg">
            <a:extLst>
              <a:ext uri="{FF2B5EF4-FFF2-40B4-BE49-F238E27FC236}">
                <a16:creationId xmlns:a16="http://schemas.microsoft.com/office/drawing/2014/main" id="{1E8B6CE6-DA2C-4DFE-9FA8-4389F0F4211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8" y="1931394"/>
            <a:ext cx="3394075" cy="2534243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4EC55-D16B-454F-96BC-A29E744A5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783" y="4161832"/>
            <a:ext cx="3446833" cy="25342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2752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2789-0D52-4452-BE39-0FA74B28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55092"/>
            <a:ext cx="7729728" cy="1188720"/>
          </a:xfrm>
          <a:ln w="28575"/>
        </p:spPr>
        <p:txBody>
          <a:bodyPr/>
          <a:lstStyle/>
          <a:p>
            <a:r>
              <a:rPr lang="en-US" dirty="0"/>
              <a:t>Nutrition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BA25-03B3-45A1-BDFC-9299C22A4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1943100"/>
            <a:ext cx="4271771" cy="4724400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Forage/Pasture</a:t>
            </a:r>
          </a:p>
          <a:p>
            <a:pPr lvl="1"/>
            <a:r>
              <a:rPr lang="en-US" dirty="0"/>
              <a:t>Main diet</a:t>
            </a:r>
          </a:p>
          <a:p>
            <a:pPr lvl="1"/>
            <a:r>
              <a:rPr lang="en-US" dirty="0"/>
              <a:t>Most economical, make use of marginal land</a:t>
            </a:r>
          </a:p>
          <a:p>
            <a:r>
              <a:rPr lang="en-US" b="1" dirty="0"/>
              <a:t>Hay/Silage</a:t>
            </a:r>
          </a:p>
          <a:p>
            <a:pPr lvl="1"/>
            <a:r>
              <a:rPr lang="en-US" dirty="0"/>
              <a:t>Supplement when needed</a:t>
            </a:r>
          </a:p>
          <a:p>
            <a:pPr lvl="1"/>
            <a:r>
              <a:rPr lang="en-US" dirty="0"/>
              <a:t>Can add diversity to diet</a:t>
            </a:r>
          </a:p>
          <a:p>
            <a:r>
              <a:rPr lang="en-US" b="1" dirty="0"/>
              <a:t>Feed </a:t>
            </a:r>
          </a:p>
          <a:p>
            <a:pPr lvl="1"/>
            <a:r>
              <a:rPr lang="en-US" dirty="0"/>
              <a:t>Supplemental protein/weight gain</a:t>
            </a:r>
          </a:p>
          <a:p>
            <a:pPr lvl="2"/>
            <a:r>
              <a:rPr lang="en-US" dirty="0"/>
              <a:t>Finishing off </a:t>
            </a:r>
          </a:p>
          <a:p>
            <a:pPr lvl="1"/>
            <a:r>
              <a:rPr lang="en-US" dirty="0"/>
              <a:t>Bucket Training</a:t>
            </a:r>
          </a:p>
          <a:p>
            <a:r>
              <a:rPr lang="en-US" b="1" dirty="0"/>
              <a:t>Mineral</a:t>
            </a:r>
          </a:p>
          <a:p>
            <a:pPr lvl="1"/>
            <a:r>
              <a:rPr lang="en-US" dirty="0"/>
              <a:t>Supplemental nutrients important for calf growth, milk production, reproductive support</a:t>
            </a:r>
          </a:p>
          <a:p>
            <a:pPr lvl="1"/>
            <a:r>
              <a:rPr lang="en-US" dirty="0"/>
              <a:t>Commonly fed in winter &amp; spring to offset low magnesium in cool-season grasses (grass tetany)</a:t>
            </a:r>
          </a:p>
          <a:p>
            <a:pPr lvl="1"/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68DE94C-562B-42C3-94F8-863748D1D4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92" y="1943101"/>
            <a:ext cx="5063066" cy="379730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1507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7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2789-0D52-4452-BE39-0FA74B28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11" y="345567"/>
            <a:ext cx="3622547" cy="1188720"/>
          </a:xfrm>
          <a:ln w="28575"/>
        </p:spPr>
        <p:txBody>
          <a:bodyPr/>
          <a:lstStyle/>
          <a:p>
            <a:r>
              <a:rPr lang="en-US" dirty="0"/>
              <a:t>Pasture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BA25-03B3-45A1-BDFC-9299C22A4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098" y="1847851"/>
            <a:ext cx="4271771" cy="4392428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b="1" dirty="0"/>
              <a:t>In VA we can grow cool and warm season crops to provide year-round forage</a:t>
            </a:r>
          </a:p>
          <a:p>
            <a:pPr lvl="1"/>
            <a:r>
              <a:rPr lang="en-US" dirty="0"/>
              <a:t>Cuts down on feed (hay &amp; grain) cost</a:t>
            </a:r>
          </a:p>
          <a:p>
            <a:r>
              <a:rPr lang="en-US" b="1" dirty="0"/>
              <a:t>Rotational Grazing</a:t>
            </a:r>
          </a:p>
          <a:p>
            <a:pPr lvl="1"/>
            <a:r>
              <a:rPr lang="en-US" dirty="0"/>
              <a:t>Moving cows between smaller paddocks </a:t>
            </a:r>
          </a:p>
          <a:p>
            <a:pPr lvl="2"/>
            <a:r>
              <a:rPr lang="en-US" dirty="0"/>
              <a:t>Increases forage yield &amp; allows for diversity to fill forage gaps</a:t>
            </a:r>
          </a:p>
          <a:p>
            <a:pPr lvl="2"/>
            <a:r>
              <a:rPr lang="en-US" dirty="0"/>
              <a:t>Reduces weed pressure and overgrazing (with proper management)</a:t>
            </a:r>
          </a:p>
          <a:p>
            <a:pPr lvl="2"/>
            <a:r>
              <a:rPr lang="en-US" dirty="0"/>
              <a:t>More even manure distribution and grazing</a:t>
            </a:r>
          </a:p>
          <a:p>
            <a:pPr lvl="2"/>
            <a:r>
              <a:rPr lang="en-US" dirty="0"/>
              <a:t>Temporary fencing can further subdivide paddocks and allow for strip/mob grazing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3879A-45BF-4EF6-87A9-A1A48053C7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A03DCD2-8445-4EB3-94D5-8E9FC1795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05" y="345567"/>
            <a:ext cx="4270247" cy="320268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444D0-5F72-494A-A471-8E29BB6DB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553" y="2887479"/>
            <a:ext cx="52387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68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2789-0D52-4452-BE39-0FA74B28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469" y="519035"/>
            <a:ext cx="3933062" cy="979552"/>
          </a:xfrm>
          <a:ln w="28575"/>
        </p:spPr>
        <p:txBody>
          <a:bodyPr/>
          <a:lstStyle/>
          <a:p>
            <a:r>
              <a:rPr lang="en-US" dirty="0"/>
              <a:t>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BA25-03B3-45A1-BDFC-9299C22A4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997" y="1856186"/>
            <a:ext cx="5403286" cy="3892175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Keep </a:t>
            </a:r>
            <a:r>
              <a:rPr lang="en-US" b="1" u="sng" dirty="0"/>
              <a:t>Records</a:t>
            </a:r>
          </a:p>
          <a:p>
            <a:pPr lvl="1"/>
            <a:r>
              <a:rPr lang="en-US" dirty="0"/>
              <a:t>ID (ear tags), vaccines, BCS, pregnancy, age, etc. </a:t>
            </a:r>
          </a:p>
          <a:p>
            <a:pPr lvl="1"/>
            <a:r>
              <a:rPr lang="en-US" dirty="0"/>
              <a:t>Notes of injuries &amp; changes in health/behavior</a:t>
            </a:r>
          </a:p>
          <a:p>
            <a:r>
              <a:rPr lang="en-US" b="1" dirty="0"/>
              <a:t>Regular Veterinary Checks(1-2/year)</a:t>
            </a:r>
          </a:p>
          <a:p>
            <a:pPr lvl="1"/>
            <a:r>
              <a:rPr lang="en-US" dirty="0"/>
              <a:t>Vaccines</a:t>
            </a:r>
          </a:p>
          <a:p>
            <a:pPr lvl="1"/>
            <a:r>
              <a:rPr lang="en-US" dirty="0"/>
              <a:t>Health checks</a:t>
            </a:r>
          </a:p>
          <a:p>
            <a:pPr lvl="1"/>
            <a:r>
              <a:rPr lang="en-US" dirty="0"/>
              <a:t>Palpation (pregnancy check) &amp; AI</a:t>
            </a:r>
          </a:p>
          <a:p>
            <a:pPr lvl="1"/>
            <a:r>
              <a:rPr lang="en-US" dirty="0"/>
              <a:t>Castration/Banding</a:t>
            </a:r>
          </a:p>
          <a:p>
            <a:r>
              <a:rPr lang="en-US" b="1" dirty="0"/>
              <a:t>Body Condition Score (BCS)</a:t>
            </a:r>
          </a:p>
          <a:p>
            <a:pPr lvl="1"/>
            <a:r>
              <a:rPr lang="en-US" dirty="0"/>
              <a:t>Scale that describes the body condition from1-emaciated to 9-Extremely overweight</a:t>
            </a:r>
          </a:p>
          <a:p>
            <a:pPr lvl="1"/>
            <a:r>
              <a:rPr lang="en-US" dirty="0"/>
              <a:t>Target BCS 5-7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72F6C67-F526-46B1-B1FB-A6E769E0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12" y="1882820"/>
            <a:ext cx="4790260" cy="2973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0A7B8C-2520-48DA-9BDE-CB8849E3B404}"/>
              </a:ext>
            </a:extLst>
          </p:cNvPr>
          <p:cNvSpPr txBox="1">
            <a:spLocks/>
          </p:cNvSpPr>
          <p:nvPr/>
        </p:nvSpPr>
        <p:spPr>
          <a:xfrm>
            <a:off x="6596713" y="5042518"/>
            <a:ext cx="4790259" cy="7058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/>
              <a:t>Example of BCS 6:</a:t>
            </a:r>
          </a:p>
          <a:p>
            <a:pPr marL="0" indent="0">
              <a:buNone/>
            </a:pPr>
            <a:r>
              <a:rPr lang="en-US" sz="2300" dirty="0"/>
              <a:t>Firm pressure now has to be applied to feel spinous processes. A high degree of fat is palpable over ribs and around tail-head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5689AE-A352-4CF0-9F41-D3AF17454E6E}"/>
              </a:ext>
            </a:extLst>
          </p:cNvPr>
          <p:cNvSpPr txBox="1"/>
          <p:nvPr/>
        </p:nvSpPr>
        <p:spPr>
          <a:xfrm>
            <a:off x="1795843" y="6496050"/>
            <a:ext cx="8600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Some information adapted from Dahlia O’Brien, PhD., Virginia State University, Cooperative Extension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79917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Custom 1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F69200"/>
      </a:accent1>
      <a:accent2>
        <a:srgbClr val="418AB3"/>
      </a:accent2>
      <a:accent3>
        <a:srgbClr val="B0D0E2"/>
      </a:accent3>
      <a:accent4>
        <a:srgbClr val="838383"/>
      </a:accent4>
      <a:accent5>
        <a:srgbClr val="FFD995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869</TotalTime>
  <Words>996</Words>
  <Application>Microsoft Office PowerPoint</Application>
  <PresentationFormat>Widescreen</PresentationFormat>
  <Paragraphs>139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Gill Sans MT</vt:lpstr>
      <vt:lpstr>Parcel</vt:lpstr>
      <vt:lpstr>Beef Cattle Production</vt:lpstr>
      <vt:lpstr>Three phases of beef cattle production</vt:lpstr>
      <vt:lpstr>animal selection</vt:lpstr>
      <vt:lpstr>breed selection</vt:lpstr>
      <vt:lpstr>breed selection</vt:lpstr>
      <vt:lpstr>Housing requirements</vt:lpstr>
      <vt:lpstr>Nutrition</vt:lpstr>
      <vt:lpstr>Pasture management</vt:lpstr>
      <vt:lpstr>Health</vt:lpstr>
      <vt:lpstr>breeding</vt:lpstr>
      <vt:lpstr>marketing</vt:lpstr>
      <vt:lpstr>budgeting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Cattle Production</dc:title>
  <dc:creator>Rachel Lawmaster</dc:creator>
  <cp:lastModifiedBy>Rachel Lawmaster</cp:lastModifiedBy>
  <cp:revision>41</cp:revision>
  <dcterms:created xsi:type="dcterms:W3CDTF">2024-03-15T14:53:01Z</dcterms:created>
  <dcterms:modified xsi:type="dcterms:W3CDTF">2024-03-21T12:14:36Z</dcterms:modified>
</cp:coreProperties>
</file>