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306" r:id="rId11"/>
    <p:sldId id="267" r:id="rId12"/>
    <p:sldId id="268" r:id="rId13"/>
    <p:sldId id="269" r:id="rId14"/>
    <p:sldId id="308" r:id="rId15"/>
    <p:sldId id="297" r:id="rId16"/>
    <p:sldId id="276" r:id="rId17"/>
    <p:sldId id="296" r:id="rId18"/>
    <p:sldId id="305" r:id="rId19"/>
    <p:sldId id="30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CFBA-61F8-4611-B8D1-AAE19AB1C3B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5E824-0C0D-45E6-9B04-AA823FE1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0052" indent="-28463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542" indent="-2277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3959" indent="-2277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376" indent="-2277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4793" indent="-2277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0210" indent="-2277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5627" indent="-2277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1044" indent="-2277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C37F90-4E0F-42DD-90EC-F02623BD026C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8262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553-9FD5-4F8F-B922-66C721771DE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42A-0F27-436E-A0C8-8CE7D737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8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553-9FD5-4F8F-B922-66C721771DE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42A-0F27-436E-A0C8-8CE7D737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553-9FD5-4F8F-B922-66C721771DE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42A-0F27-436E-A0C8-8CE7D737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5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553-9FD5-4F8F-B922-66C721771DE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42A-0F27-436E-A0C8-8CE7D737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2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553-9FD5-4F8F-B922-66C721771DE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42A-0F27-436E-A0C8-8CE7D737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0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553-9FD5-4F8F-B922-66C721771DE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42A-0F27-436E-A0C8-8CE7D737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553-9FD5-4F8F-B922-66C721771DE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42A-0F27-436E-A0C8-8CE7D73785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1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553-9FD5-4F8F-B922-66C721771DE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42A-0F27-436E-A0C8-8CE7D737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5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553-9FD5-4F8F-B922-66C721771DE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42A-0F27-436E-A0C8-8CE7D737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553-9FD5-4F8F-B922-66C721771DE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42A-0F27-436E-A0C8-8CE7D737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4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43B4553-9FD5-4F8F-B922-66C721771DE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42A-0F27-436E-A0C8-8CE7D737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0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3B4553-9FD5-4F8F-B922-66C721771DE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1B3042A-0F27-436E-A0C8-8CE7D737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acs.virginia.gov/pdf/outreachrabbitprogram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psu.edu/rabbit-production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municode.com/library/va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stockconservancy.org/index.php/heritage/internal/conservation-priority-list#Rabbit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59558"/>
            <a:ext cx="9144000" cy="2306473"/>
          </a:xfrm>
        </p:spPr>
        <p:txBody>
          <a:bodyPr>
            <a:normAutofit fontScale="90000"/>
          </a:bodyPr>
          <a:lstStyle/>
          <a:p>
            <a:br>
              <a:rPr lang="en-US" sz="4900" b="1" dirty="0"/>
            </a:br>
            <a:r>
              <a:rPr lang="en-US" sz="4900" b="1" dirty="0"/>
              <a:t>Backyard Rabbit Production</a:t>
            </a:r>
            <a:br>
              <a:rPr lang="en-US" b="1" dirty="0"/>
            </a:br>
            <a:r>
              <a:rPr lang="en-US" sz="3600" b="1" dirty="0"/>
              <a:t>(Condensed)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12813"/>
            <a:ext cx="9144000" cy="26190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Presented by Rachel Lawmaster</a:t>
            </a:r>
          </a:p>
          <a:p>
            <a:pPr>
              <a:spcBef>
                <a:spcPts val="0"/>
              </a:spcBef>
            </a:pPr>
            <a:r>
              <a:rPr lang="en-US" dirty="0"/>
              <a:t>Urban Ag. Program Assistant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000" dirty="0"/>
              <a:t>Some information adapted from </a:t>
            </a:r>
            <a:r>
              <a:rPr lang="en-US" dirty="0"/>
              <a:t>Dahlia O’Brien, PhD.</a:t>
            </a:r>
          </a:p>
          <a:p>
            <a:pPr>
              <a:spcBef>
                <a:spcPts val="0"/>
              </a:spcBef>
            </a:pPr>
            <a:r>
              <a:rPr lang="en-US" dirty="0"/>
              <a:t>Virginia State University, Cooperative Extension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Niki Whitley, Fort Valley State University, Cooperative Extension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033" y="6040286"/>
            <a:ext cx="10111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© 2022 All material and content is intellectual property of VSU</a:t>
            </a:r>
          </a:p>
          <a:p>
            <a:pPr algn="ctr"/>
            <a:r>
              <a:rPr lang="en-US" sz="1400" dirty="0"/>
              <a:t>College of Agriculture. Do not duplicate or otherwise utilize without</a:t>
            </a:r>
          </a:p>
          <a:p>
            <a:pPr algn="ctr"/>
            <a:r>
              <a:rPr lang="en-US" sz="1400" dirty="0"/>
              <a:t>written permission from VSU Urban Agriculture Certification Program.</a:t>
            </a:r>
          </a:p>
        </p:txBody>
      </p:sp>
    </p:spTree>
    <p:extLst>
      <p:ext uri="{BB962C8B-B14F-4D97-AF65-F5344CB8AC3E}">
        <p14:creationId xmlns:p14="http://schemas.microsoft.com/office/powerpoint/2010/main" val="321492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64242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Housing: Cages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641684"/>
            <a:ext cx="5181600" cy="601579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Cages are a </a:t>
            </a:r>
            <a:r>
              <a:rPr lang="en-US" sz="2000" u="sng" dirty="0"/>
              <a:t>necessity</a:t>
            </a:r>
          </a:p>
          <a:p>
            <a:r>
              <a:rPr lang="en-US" sz="2000" dirty="0"/>
              <a:t>Rabbits are territorial</a:t>
            </a:r>
          </a:p>
          <a:p>
            <a:pPr lvl="1"/>
            <a:r>
              <a:rPr lang="en-US" sz="1800" dirty="0"/>
              <a:t>Crowded conditions may cause aggression, rabbits must be kept in separate cages</a:t>
            </a:r>
          </a:p>
          <a:p>
            <a:r>
              <a:rPr lang="en-US" sz="2000" dirty="0"/>
              <a:t>Sizes vary depending on size of the rabbits</a:t>
            </a:r>
          </a:p>
          <a:p>
            <a:r>
              <a:rPr lang="en-US" sz="2000" dirty="0"/>
              <a:t>Cage size for medium sized meat breeds are 24″W x 36″L x 18″H </a:t>
            </a:r>
          </a:p>
          <a:p>
            <a:r>
              <a:rPr lang="en-US" sz="2000" dirty="0"/>
              <a:t>Cages for bucks or young replacement breeding stock should be  - 24″W x 24″L x 18″H or a 24″W x 30″L x 18″H</a:t>
            </a:r>
          </a:p>
          <a:p>
            <a:r>
              <a:rPr lang="en-US" sz="2000" dirty="0"/>
              <a:t>Larger size allows for a nesting box</a:t>
            </a:r>
          </a:p>
          <a:p>
            <a:pPr lvl="1"/>
            <a:r>
              <a:rPr lang="en-US" sz="1800" dirty="0"/>
              <a:t>30″W x 36″L x 18″H</a:t>
            </a:r>
          </a:p>
          <a:p>
            <a:pPr lvl="1"/>
            <a:r>
              <a:rPr lang="en-US" sz="1800" dirty="0"/>
              <a:t>Need enough space for a doe and her litter </a:t>
            </a:r>
          </a:p>
          <a:p>
            <a:pPr lvl="1"/>
            <a:r>
              <a:rPr lang="en-US" sz="1800" dirty="0"/>
              <a:t>Allows doe to kindle (give birth) and houses young rabbits until they are weaned </a:t>
            </a:r>
          </a:p>
          <a:p>
            <a:endParaRPr lang="en-US" dirty="0"/>
          </a:p>
        </p:txBody>
      </p:sp>
      <p:pic>
        <p:nvPicPr>
          <p:cNvPr id="6146" name="Picture 2" descr="http://www.grit.com/~/media/Images/GRT/Editorial/Articles/Magazine%20Articles/2012/02-01/DIY%20Wire%20Rabbit%20Cages%20and%20Equipment/Rabbit-Hutch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1" y="1883736"/>
            <a:ext cx="5181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7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B489-9757-4038-BADD-68FBC35F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6723"/>
            <a:ext cx="7729728" cy="1188720"/>
          </a:xfrm>
        </p:spPr>
        <p:txBody>
          <a:bodyPr/>
          <a:lstStyle/>
          <a:p>
            <a:pPr algn="ctr"/>
            <a:r>
              <a:rPr lang="en-US" b="1" dirty="0"/>
              <a:t>Housing: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2927-FDD4-411C-8FC5-7B45A6175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464" y="1825625"/>
            <a:ext cx="5444219" cy="3914401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en-US" sz="2400" dirty="0"/>
              <a:t>Pellets: </a:t>
            </a:r>
          </a:p>
          <a:p>
            <a:pPr lvl="1"/>
            <a:r>
              <a:rPr lang="en-US" altLang="en-US" sz="2000" dirty="0"/>
              <a:t>Self feeders (hoppers; screen), creep feeders, unbreakable vinyl bowls, ceramic crocks, pans</a:t>
            </a:r>
          </a:p>
          <a:p>
            <a:r>
              <a:rPr lang="en-US" altLang="en-US" sz="2400" dirty="0"/>
              <a:t>Hay: </a:t>
            </a:r>
          </a:p>
          <a:p>
            <a:pPr lvl="1"/>
            <a:r>
              <a:rPr lang="en-US" altLang="en-US" sz="2000" dirty="0"/>
              <a:t>Hanging feeders, hoppers, on top/side of pen</a:t>
            </a:r>
          </a:p>
          <a:p>
            <a:r>
              <a:rPr lang="en-US" sz="2400" dirty="0"/>
              <a:t>Water: </a:t>
            </a:r>
          </a:p>
          <a:p>
            <a:pPr lvl="1"/>
            <a:r>
              <a:rPr lang="en-US" sz="2000" dirty="0"/>
              <a:t>Automatic (Gravity fed, tubes)</a:t>
            </a:r>
          </a:p>
          <a:p>
            <a:pPr lvl="1"/>
            <a:r>
              <a:rPr lang="en-US" sz="2000" dirty="0"/>
              <a:t>Manual (water bottle, bowls)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B3F1F111-C820-41F9-815D-C25A362B4C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0" t="8549" r="11832" b="57256"/>
          <a:stretch>
            <a:fillRect/>
          </a:stretch>
        </p:blipFill>
        <p:spPr bwMode="auto">
          <a:xfrm>
            <a:off x="6677786" y="1825625"/>
            <a:ext cx="2437880" cy="1828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18533E1-2CDB-4512-986C-022F07A93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4" t="4639" r="2544" b="10332"/>
          <a:stretch>
            <a:fillRect/>
          </a:stretch>
        </p:blipFill>
        <p:spPr bwMode="auto">
          <a:xfrm>
            <a:off x="9392810" y="1825625"/>
            <a:ext cx="2389726" cy="208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19D21BE-9ADA-4CA7-A020-73DAA269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465" y="3839929"/>
            <a:ext cx="2397447" cy="2397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55E34BC-8864-453C-9A35-E8FFAF5E7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b="20667"/>
          <a:stretch>
            <a:fillRect/>
          </a:stretch>
        </p:blipFill>
        <p:spPr bwMode="auto">
          <a:xfrm>
            <a:off x="9238454" y="4125839"/>
            <a:ext cx="2698438" cy="182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7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B489-9757-4038-BADD-68FBC35F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51947" cy="1325563"/>
          </a:xfrm>
        </p:spPr>
        <p:txBody>
          <a:bodyPr/>
          <a:lstStyle/>
          <a:p>
            <a:pPr algn="ctr"/>
            <a:r>
              <a:rPr lang="en-US" b="1" dirty="0"/>
              <a:t>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2927-FDD4-411C-8FC5-7B45A6175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7526" y="150920"/>
            <a:ext cx="5181600" cy="6489577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Rabbits are classified as non-ruminant herbivores and hind-gut fermenters</a:t>
            </a:r>
          </a:p>
          <a:p>
            <a:r>
              <a:rPr lang="en-US" dirty="0"/>
              <a:t>Pellets (Rabbit formula)</a:t>
            </a:r>
          </a:p>
          <a:p>
            <a:pPr lvl="1"/>
            <a:r>
              <a:rPr lang="en-US" dirty="0"/>
              <a:t>Main feed source for meat rabbits</a:t>
            </a:r>
          </a:p>
          <a:p>
            <a:pPr lvl="1"/>
            <a:r>
              <a:rPr lang="en-US" dirty="0"/>
              <a:t>High in protein</a:t>
            </a:r>
          </a:p>
          <a:p>
            <a:pPr lvl="1"/>
            <a:r>
              <a:rPr lang="en-US" dirty="0"/>
              <a:t>Found at most feed stores </a:t>
            </a:r>
          </a:p>
          <a:p>
            <a:r>
              <a:rPr lang="en-US" dirty="0"/>
              <a:t>Hay</a:t>
            </a:r>
          </a:p>
          <a:p>
            <a:pPr lvl="1"/>
            <a:r>
              <a:rPr lang="en-US" dirty="0"/>
              <a:t>Main feed source for other rabbits</a:t>
            </a:r>
          </a:p>
          <a:p>
            <a:pPr lvl="1"/>
            <a:r>
              <a:rPr lang="en-US" dirty="0"/>
              <a:t>High in fiber, helps prevent wool block</a:t>
            </a:r>
          </a:p>
          <a:p>
            <a:r>
              <a:rPr lang="en-US" dirty="0"/>
              <a:t>Fresh greens/forage</a:t>
            </a:r>
          </a:p>
          <a:p>
            <a:pPr lvl="1"/>
            <a:r>
              <a:rPr lang="en-US" dirty="0"/>
              <a:t>Should not be the main feed source, provides some nutrients &amp; diversity</a:t>
            </a:r>
          </a:p>
          <a:p>
            <a:pPr lvl="1"/>
            <a:r>
              <a:rPr lang="en-US" dirty="0"/>
              <a:t>Help to cut down on feed cost</a:t>
            </a:r>
          </a:p>
          <a:p>
            <a:pPr lvl="1"/>
            <a:r>
              <a:rPr lang="en-US" dirty="0"/>
              <a:t>Can graze in outdoor pens, should be moved daily</a:t>
            </a:r>
          </a:p>
          <a:p>
            <a:pPr lvl="2"/>
            <a:r>
              <a:rPr lang="en-US" dirty="0"/>
              <a:t>To prevent the spread of coccidiosis, rabbits should not be allowed to graze the same area of pasture again for at least 6 months</a:t>
            </a:r>
          </a:p>
          <a:p>
            <a:r>
              <a:rPr lang="en-US" dirty="0"/>
              <a:t>Treats</a:t>
            </a:r>
          </a:p>
          <a:p>
            <a:pPr lvl="1"/>
            <a:r>
              <a:rPr lang="en-US" dirty="0"/>
              <a:t>Should only be 1% of diet</a:t>
            </a:r>
          </a:p>
          <a:p>
            <a:pPr lvl="1"/>
            <a:r>
              <a:rPr lang="en-US" dirty="0"/>
              <a:t>High in sugar (carrots, berries, etc.)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971A2B-3EB1-469A-BF12-AE2901746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923256"/>
            <a:ext cx="51816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bunnyrabbit.com/equipmentpix/SSYoungRabbit-SN49070.jpg">
            <a:extLst>
              <a:ext uri="{FF2B5EF4-FFF2-40B4-BE49-F238E27FC236}">
                <a16:creationId xmlns:a16="http://schemas.microsoft.com/office/drawing/2014/main" id="{5831B6EB-AD92-4B71-956E-D7002515E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79" y="4092669"/>
            <a:ext cx="1843457" cy="2400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8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B489-9757-4038-BADD-68FBC35F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12069" cy="1090813"/>
          </a:xfrm>
        </p:spPr>
        <p:txBody>
          <a:bodyPr/>
          <a:lstStyle/>
          <a:p>
            <a:pPr algn="ctr"/>
            <a:r>
              <a:rPr lang="en-US" b="1" dirty="0"/>
              <a:t>Breeding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2927-FDD4-411C-8FC5-7B45A6175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198" y="1740024"/>
            <a:ext cx="5181600" cy="4752852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dirty="0"/>
              <a:t>Rabbits are induced ovulators</a:t>
            </a:r>
          </a:p>
          <a:p>
            <a:pPr lvl="1"/>
            <a:r>
              <a:rPr lang="en-US" sz="2000" dirty="0"/>
              <a:t>Meaning ovulation does not occur until the actual mating by the buck </a:t>
            </a:r>
          </a:p>
          <a:p>
            <a:r>
              <a:rPr lang="en-US" sz="2400" dirty="0"/>
              <a:t>Most meat size rabbits are ready to breed between 5 to 8 months of age</a:t>
            </a:r>
          </a:p>
          <a:p>
            <a:pPr lvl="1"/>
            <a:r>
              <a:rPr lang="en-US" sz="2000" dirty="0"/>
              <a:t>Young bucks attempt to breed as early as 3 months</a:t>
            </a:r>
          </a:p>
          <a:p>
            <a:r>
              <a:rPr lang="en-US" sz="2400" dirty="0"/>
              <a:t>When mating, take the </a:t>
            </a:r>
            <a:r>
              <a:rPr lang="en-US" sz="2400" u="sng" dirty="0"/>
              <a:t>doe</a:t>
            </a:r>
            <a:r>
              <a:rPr lang="en-US" sz="2400" dirty="0"/>
              <a:t> to the </a:t>
            </a:r>
            <a:r>
              <a:rPr lang="en-US" sz="2400" u="sng" dirty="0"/>
              <a:t>bucks</a:t>
            </a:r>
            <a:r>
              <a:rPr lang="en-US" sz="2400" dirty="0"/>
              <a:t> cage</a:t>
            </a:r>
          </a:p>
          <a:p>
            <a:pPr lvl="1"/>
            <a:r>
              <a:rPr lang="en-US" sz="2000" dirty="0"/>
              <a:t>Watch carefully, remove doe right after </a:t>
            </a:r>
          </a:p>
          <a:p>
            <a:pPr lvl="1"/>
            <a:r>
              <a:rPr lang="en-US" sz="2000" dirty="0"/>
              <a:t>A ratio of one buck for every 10 – 15 does is recommended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FC6C8F3-1CEA-4C1E-9B87-06C314619B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83" y="1029810"/>
            <a:ext cx="5102919" cy="5147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36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38121"/>
            <a:ext cx="7729728" cy="118872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Rabbit Reproduction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9832"/>
            <a:ext cx="5181600" cy="503304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Palpating the doe’s abdomen 10 to 14 days after breeding can determine pregnancy (YouTube videos)</a:t>
            </a:r>
          </a:p>
          <a:p>
            <a:pPr lvl="1"/>
            <a:r>
              <a:rPr lang="en-US" dirty="0"/>
              <a:t>The embryos are round and feel like grapes</a:t>
            </a:r>
          </a:p>
          <a:p>
            <a:r>
              <a:rPr lang="en-US" dirty="0"/>
              <a:t>Gestation period - 31 to 32 days</a:t>
            </a:r>
          </a:p>
          <a:p>
            <a:r>
              <a:rPr lang="en-US" dirty="0"/>
              <a:t>The nest box should be put in the does cage on day 27 from breeding</a:t>
            </a:r>
          </a:p>
          <a:p>
            <a:pPr lvl="1"/>
            <a:r>
              <a:rPr lang="en-US" dirty="0"/>
              <a:t>Wood shavings or bedding and the doe’s fur</a:t>
            </a:r>
          </a:p>
          <a:p>
            <a:pPr lvl="1"/>
            <a:r>
              <a:rPr lang="en-US" dirty="0"/>
              <a:t>Nest boxes should be cleaned and disinfected after use</a:t>
            </a:r>
          </a:p>
          <a:p>
            <a:r>
              <a:rPr lang="en-US" dirty="0"/>
              <a:t>Rebreeding can be done within 14-45 days</a:t>
            </a:r>
          </a:p>
          <a:p>
            <a:pPr lvl="1"/>
            <a:r>
              <a:rPr lang="en-US" dirty="0"/>
              <a:t>4 – 8 litters/year</a:t>
            </a:r>
          </a:p>
          <a:p>
            <a:pPr lvl="1"/>
            <a:r>
              <a:rPr lang="en-US" dirty="0"/>
              <a:t>1 – 14 kits (average 8)</a:t>
            </a:r>
          </a:p>
          <a:p>
            <a:r>
              <a:rPr lang="en-US" dirty="0"/>
              <a:t>Accelerated systems rebreed one to seven days after kindling for maximum production </a:t>
            </a:r>
          </a:p>
          <a:p>
            <a:pPr lvl="1"/>
            <a:r>
              <a:rPr lang="en-US" dirty="0"/>
              <a:t>11 litters per year</a:t>
            </a:r>
          </a:p>
          <a:p>
            <a:pPr lvl="1"/>
            <a:r>
              <a:rPr lang="en-US" dirty="0"/>
              <a:t>Requires top nutrition and management</a:t>
            </a:r>
          </a:p>
          <a:p>
            <a:pPr lvl="1"/>
            <a:r>
              <a:rPr lang="en-US" dirty="0"/>
              <a:t>Rest after 3/4 consecutive </a:t>
            </a:r>
          </a:p>
        </p:txBody>
      </p:sp>
      <p:pic>
        <p:nvPicPr>
          <p:cNvPr id="10248" name="Picture 8" descr="https://angorarabbit.com/hutch/images/photoalbum/album_11/16feb2013alexkits_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30" y="1555870"/>
            <a:ext cx="4249778" cy="2849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abbit nesting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30" y="4538663"/>
            <a:ext cx="2332386" cy="2005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abbit nesting 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197" y="4538663"/>
            <a:ext cx="1759429" cy="1782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8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B489-9757-4038-BADD-68FBC35F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6824"/>
            <a:ext cx="7729728" cy="952885"/>
          </a:xfrm>
        </p:spPr>
        <p:txBody>
          <a:bodyPr/>
          <a:lstStyle/>
          <a:p>
            <a:pPr algn="ctr"/>
            <a:r>
              <a:rPr lang="en-US" b="1" dirty="0"/>
              <a:t>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2927-FDD4-411C-8FC5-7B45A6175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1" y="1331651"/>
            <a:ext cx="5608319" cy="5369526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dirty="0"/>
              <a:t>It is important to provide preventative health care yourself, including proper grooming, good nutrition, and suitable housing </a:t>
            </a:r>
          </a:p>
          <a:p>
            <a:pPr lvl="1"/>
            <a:r>
              <a:rPr lang="en-US" sz="1800" dirty="0"/>
              <a:t>Limited veterinarian expertise and approved drugs</a:t>
            </a:r>
          </a:p>
          <a:p>
            <a:r>
              <a:rPr lang="en-US" sz="2000" dirty="0"/>
              <a:t>Health Issues</a:t>
            </a:r>
          </a:p>
          <a:p>
            <a:pPr lvl="1"/>
            <a:r>
              <a:rPr lang="en-US" sz="1800" dirty="0"/>
              <a:t>Heat stroke - hot weather is more of a concern than cold weather</a:t>
            </a:r>
          </a:p>
          <a:p>
            <a:pPr lvl="2"/>
            <a:r>
              <a:rPr lang="en-US" sz="1800" dirty="0"/>
              <a:t>Adult rabbits overheat at temperatures above 90°F, Ideal temperature is 62°F</a:t>
            </a:r>
          </a:p>
          <a:p>
            <a:pPr lvl="1"/>
            <a:r>
              <a:rPr lang="en-US" sz="1800" dirty="0"/>
              <a:t>G.I. Stasis/Hairballs</a:t>
            </a:r>
          </a:p>
          <a:p>
            <a:pPr lvl="1"/>
            <a:r>
              <a:rPr lang="en-US" sz="1800" dirty="0"/>
              <a:t>Dental Issues</a:t>
            </a:r>
          </a:p>
          <a:p>
            <a:pPr lvl="1"/>
            <a:r>
              <a:rPr lang="en-US" sz="1800" dirty="0"/>
              <a:t>Sore hocks</a:t>
            </a:r>
          </a:p>
          <a:p>
            <a:pPr lvl="2"/>
            <a:r>
              <a:rPr lang="en-US" sz="1800" dirty="0"/>
              <a:t>Prevent with good hygiene and board or mat to rest on</a:t>
            </a:r>
          </a:p>
          <a:p>
            <a:pPr lvl="2"/>
            <a:r>
              <a:rPr lang="en-US" sz="1800" dirty="0"/>
              <a:t>Treat with antiseptics and antibiotics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43F2F-F3D4-437E-911B-D8DDD8264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31650"/>
            <a:ext cx="5989320" cy="5369527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Diseases</a:t>
            </a:r>
          </a:p>
          <a:p>
            <a:pPr lvl="1"/>
            <a:r>
              <a:rPr lang="en-US" sz="2000" dirty="0"/>
              <a:t>Snuffles </a:t>
            </a:r>
          </a:p>
          <a:p>
            <a:pPr lvl="2"/>
            <a:r>
              <a:rPr lang="en-US" dirty="0"/>
              <a:t>Respiratory (bacterial), prevent with good sanitation</a:t>
            </a:r>
          </a:p>
          <a:p>
            <a:pPr lvl="2"/>
            <a:r>
              <a:rPr lang="en-US" dirty="0"/>
              <a:t>Treat with antibiotics</a:t>
            </a:r>
          </a:p>
          <a:p>
            <a:pPr lvl="1"/>
            <a:r>
              <a:rPr lang="en-US" sz="2000" dirty="0"/>
              <a:t>Coccidiosis (</a:t>
            </a:r>
            <a:r>
              <a:rPr lang="en-US" sz="2000" i="1" dirty="0"/>
              <a:t>Eimeria)</a:t>
            </a:r>
            <a:endParaRPr lang="en-US" sz="2000" dirty="0"/>
          </a:p>
          <a:p>
            <a:pPr lvl="2"/>
            <a:r>
              <a:rPr lang="en-US" dirty="0"/>
              <a:t>Prevent with good hygiene and sanitation</a:t>
            </a:r>
          </a:p>
          <a:p>
            <a:pPr lvl="2"/>
            <a:r>
              <a:rPr lang="en-US" dirty="0"/>
              <a:t>Treat with antibiotics</a:t>
            </a:r>
          </a:p>
          <a:p>
            <a:pPr lvl="1"/>
            <a:r>
              <a:rPr lang="en-US" sz="2000" dirty="0"/>
              <a:t>Enteritis (complex)</a:t>
            </a:r>
          </a:p>
          <a:p>
            <a:pPr lvl="2"/>
            <a:r>
              <a:rPr lang="en-US" dirty="0"/>
              <a:t>Prevent with good hygiene, gradual changes in diet, adequate fiber</a:t>
            </a:r>
          </a:p>
          <a:p>
            <a:pPr lvl="2"/>
            <a:r>
              <a:rPr lang="en-US" dirty="0"/>
              <a:t>Treat with antibiotics and supportive care</a:t>
            </a:r>
          </a:p>
          <a:p>
            <a:pPr lvl="1"/>
            <a:r>
              <a:rPr lang="en-US" sz="2000" dirty="0"/>
              <a:t>Wry neck (head tilt)</a:t>
            </a:r>
          </a:p>
          <a:p>
            <a:pPr lvl="2"/>
            <a:r>
              <a:rPr lang="en-US" dirty="0"/>
              <a:t>Caused by ear canker (ear mites)</a:t>
            </a:r>
          </a:p>
          <a:p>
            <a:pPr lvl="2"/>
            <a:r>
              <a:rPr lang="en-US" dirty="0"/>
              <a:t>Treat with mineral oil or Ivermectin (Rx)</a:t>
            </a:r>
          </a:p>
        </p:txBody>
      </p:sp>
    </p:spTree>
    <p:extLst>
      <p:ext uri="{BB962C8B-B14F-4D97-AF65-F5344CB8AC3E}">
        <p14:creationId xmlns:p14="http://schemas.microsoft.com/office/powerpoint/2010/main" val="245508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52133"/>
            <a:ext cx="7729728" cy="1188720"/>
          </a:xfrm>
        </p:spPr>
        <p:txBody>
          <a:bodyPr/>
          <a:lstStyle/>
          <a:p>
            <a:pPr algn="ctr"/>
            <a:r>
              <a:rPr lang="en-US" b="1" dirty="0"/>
              <a:t>Rabbit Marketing: Meat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250" y="2068497"/>
            <a:ext cx="5436433" cy="3671529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Rabbit meat is fine-grained, lean, and mild and it can be cooked like poultry </a:t>
            </a:r>
          </a:p>
          <a:p>
            <a:r>
              <a:rPr lang="en-US" dirty="0"/>
              <a:t>Meat rabbits can be sold as fryers or as </a:t>
            </a:r>
            <a:r>
              <a:rPr lang="en-US" dirty="0" err="1"/>
              <a:t>stewers</a:t>
            </a:r>
            <a:r>
              <a:rPr lang="en-US" dirty="0"/>
              <a:t> </a:t>
            </a:r>
          </a:p>
          <a:p>
            <a:r>
              <a:rPr lang="en-US" dirty="0"/>
              <a:t>Fryers/young rabbit</a:t>
            </a:r>
          </a:p>
          <a:p>
            <a:pPr lvl="1"/>
            <a:r>
              <a:rPr lang="en-US" dirty="0"/>
              <a:t>Rabbit carcass weighing 1 ½ - 3 ½ lbs.</a:t>
            </a:r>
          </a:p>
          <a:p>
            <a:pPr lvl="1"/>
            <a:r>
              <a:rPr lang="en-US" dirty="0"/>
              <a:t>Less than 12 weeks of age</a:t>
            </a:r>
          </a:p>
          <a:p>
            <a:r>
              <a:rPr lang="en-US" dirty="0" err="1"/>
              <a:t>Stewer</a:t>
            </a:r>
            <a:r>
              <a:rPr lang="en-US" dirty="0"/>
              <a:t>/roaster</a:t>
            </a:r>
          </a:p>
          <a:p>
            <a:pPr lvl="1"/>
            <a:r>
              <a:rPr lang="en-US" dirty="0"/>
              <a:t>Mature rabbit of any weight (usually &gt; 4 lbs.)</a:t>
            </a:r>
          </a:p>
          <a:p>
            <a:pPr lvl="1"/>
            <a:r>
              <a:rPr lang="en-US" dirty="0"/>
              <a:t>6 months of age or older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99" y="2066597"/>
            <a:ext cx="4616277" cy="3673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31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049" y="409853"/>
            <a:ext cx="11034943" cy="1281113"/>
          </a:xfrm>
        </p:spPr>
        <p:txBody>
          <a:bodyPr/>
          <a:lstStyle/>
          <a:p>
            <a:pPr algn="ctr"/>
            <a:r>
              <a:rPr lang="en-US" sz="4800" b="1" dirty="0"/>
              <a:t> Rabbit Marketing: Meat</a:t>
            </a:r>
            <a:endParaRPr lang="en-US" altLang="en-US" sz="48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77049" y="1906648"/>
            <a:ext cx="5086904" cy="425445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altLang="en-US" sz="3200" dirty="0"/>
              <a:t>Virginia Rabbit Program</a:t>
            </a:r>
          </a:p>
          <a:p>
            <a:r>
              <a:rPr lang="en-US" sz="3200" dirty="0">
                <a:hlinkClick r:id="rId3"/>
              </a:rPr>
              <a:t>https://www.vdacs.virginia.gov/pdf/outreachrabbitprogram.pdf</a:t>
            </a:r>
            <a:endParaRPr lang="en-US" altLang="en-US" sz="3200" dirty="0"/>
          </a:p>
          <a:p>
            <a:r>
              <a:rPr lang="en-US" sz="3200" dirty="0"/>
              <a:t>Allows slaughter of rabbits and sale without inspection at each slaughter</a:t>
            </a:r>
          </a:p>
          <a:p>
            <a:pPr lvl="1"/>
            <a:r>
              <a:rPr lang="en-US" dirty="0"/>
              <a:t>Permit required – renewed annually</a:t>
            </a:r>
          </a:p>
          <a:p>
            <a:pPr lvl="1"/>
            <a:r>
              <a:rPr lang="en-US" dirty="0"/>
              <a:t>Inspection (no-cost) prior to operating and random/period afterwards</a:t>
            </a:r>
          </a:p>
          <a:p>
            <a:pPr lvl="1"/>
            <a:r>
              <a:rPr lang="en-US" dirty="0"/>
              <a:t>Correctly labelled and stored (refrigerated temps)</a:t>
            </a:r>
          </a:p>
          <a:p>
            <a:pPr lvl="1"/>
            <a:r>
              <a:rPr lang="en-US" dirty="0"/>
              <a:t>Only domesticated breeds</a:t>
            </a:r>
          </a:p>
          <a:p>
            <a:pPr lvl="1"/>
            <a:r>
              <a:rPr lang="en-US" dirty="0"/>
              <a:t>Comply with VA Food Laws and GMPs</a:t>
            </a:r>
          </a:p>
          <a:p>
            <a:r>
              <a:rPr lang="en-US" sz="3200" dirty="0"/>
              <a:t>Across state lines require inspection by FDA or voluntary inspection from VDACS-OMPS/USDA-FSIS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466" t="14811" r="26238" b="11621"/>
          <a:stretch/>
        </p:blipFill>
        <p:spPr>
          <a:xfrm>
            <a:off x="6094520" y="1906650"/>
            <a:ext cx="5393185" cy="4254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909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5"/>
          <a:stretch>
            <a:fillRect/>
          </a:stretch>
        </p:blipFill>
        <p:spPr bwMode="auto">
          <a:xfrm>
            <a:off x="217854" y="1894769"/>
            <a:ext cx="7800730" cy="3576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8191546" y="1753063"/>
            <a:ext cx="3366767" cy="3693319"/>
          </a:xfrm>
          <a:prstGeom prst="rect">
            <a:avLst/>
          </a:prstGeom>
          <a:solidFill>
            <a:srgbClr val="F6F6F6"/>
          </a:solidFill>
          <a:ln w="285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303324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Assumed production: 35 fryers x 20 does = 700 fryers marketed; 700 x 5 pounds each = 3500 pounds; 3500 pounds x $1.20*/pound = $4,200 Income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303324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303324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$4200 Income-$3,505 expenses = $695 net profit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303324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303324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*For current market prices and to find a processor/buyer see </a:t>
            </a:r>
            <a:r>
              <a:rPr lang="en-US" altLang="en-US" dirty="0">
                <a:solidFill>
                  <a:srgbClr val="40214A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www.arba.net/processors/.  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2113196" y="5606741"/>
            <a:ext cx="7311855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For a sample fryer budget, visit: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hlinkClick r:id="rId3"/>
              </a:rPr>
              <a:t>https://extension.psu.edu/rabbit-production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F13F8A2-E71A-446A-A236-75CE2BFB2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7049" y="409853"/>
            <a:ext cx="11034943" cy="1281113"/>
          </a:xfrm>
        </p:spPr>
        <p:txBody>
          <a:bodyPr/>
          <a:lstStyle/>
          <a:p>
            <a:pPr algn="ctr"/>
            <a:r>
              <a:rPr lang="en-US" sz="4800" b="1" dirty="0"/>
              <a:t> management &amp; budget</a:t>
            </a:r>
            <a:endParaRPr lang="en-US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28745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147F4C-AFBC-4311-BEF2-8BC9E8427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5" t="13416" r="245" b="37093"/>
          <a:stretch/>
        </p:blipFill>
        <p:spPr>
          <a:xfrm>
            <a:off x="-31260" y="2981"/>
            <a:ext cx="12254517" cy="80407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CF4F40-8BD4-486A-AE03-AD2BBD8C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132" y="287199"/>
            <a:ext cx="3672707" cy="962302"/>
          </a:xfr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1D29A-EF50-48B2-A4E3-DADD65E6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597" y="5853658"/>
            <a:ext cx="3000652" cy="1004342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Dr. Dahlia O’Brien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dobrien@vsu.edu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AED4493-5B98-4D5E-AED2-DA9E1073C953}"/>
              </a:ext>
            </a:extLst>
          </p:cNvPr>
          <p:cNvSpPr txBox="1">
            <a:spLocks/>
          </p:cNvSpPr>
          <p:nvPr/>
        </p:nvSpPr>
        <p:spPr>
          <a:xfrm>
            <a:off x="8871753" y="5870109"/>
            <a:ext cx="3000652" cy="10043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Rachel Lawmaster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rlawmaster@vsu.edu</a:t>
            </a:r>
          </a:p>
        </p:txBody>
      </p:sp>
    </p:spTree>
    <p:extLst>
      <p:ext uri="{BB962C8B-B14F-4D97-AF65-F5344CB8AC3E}">
        <p14:creationId xmlns:p14="http://schemas.microsoft.com/office/powerpoint/2010/main" val="216807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B3D38-EB2A-4C80-948A-B82E845B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82389" cy="1325563"/>
          </a:xfrm>
        </p:spPr>
        <p:txBody>
          <a:bodyPr/>
          <a:lstStyle/>
          <a:p>
            <a:pPr algn="ctr"/>
            <a:r>
              <a:rPr lang="en-US" b="1" dirty="0"/>
              <a:t>Why Raise Rabbits?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477A-E318-4D3A-AA0D-1FD83398D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6779" y="2141537"/>
            <a:ext cx="4656221" cy="4351338"/>
          </a:xfrm>
        </p:spPr>
        <p:txBody>
          <a:bodyPr/>
          <a:lstStyle/>
          <a:p>
            <a:r>
              <a:rPr lang="en-US" sz="3200" dirty="0"/>
              <a:t>Meat</a:t>
            </a:r>
          </a:p>
          <a:p>
            <a:r>
              <a:rPr lang="en-US" sz="3200" dirty="0"/>
              <a:t>Fur, (pelts/wool)</a:t>
            </a:r>
          </a:p>
          <a:p>
            <a:r>
              <a:rPr lang="en-US" sz="3200" dirty="0"/>
              <a:t>Laboratory</a:t>
            </a:r>
          </a:p>
          <a:p>
            <a:r>
              <a:rPr lang="en-US" sz="3200" dirty="0"/>
              <a:t>Pets/Hobby/Therapeutic</a:t>
            </a:r>
          </a:p>
          <a:p>
            <a:r>
              <a:rPr lang="en-US" sz="3200" dirty="0"/>
              <a:t>Educational/Show</a:t>
            </a:r>
          </a:p>
          <a:p>
            <a:r>
              <a:rPr lang="en-US" sz="3200" dirty="0"/>
              <a:t>Manure</a:t>
            </a:r>
          </a:p>
          <a:p>
            <a:r>
              <a:rPr lang="en-US" sz="3200" dirty="0"/>
              <a:t>Animal Food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5BF34E-8ABD-4E91-AB8D-08214B9128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43" y="498293"/>
            <a:ext cx="4358878" cy="581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197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812E-1B60-4178-B767-C51079BF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3155"/>
            <a:ext cx="7729728" cy="1188720"/>
          </a:xfrm>
        </p:spPr>
        <p:txBody>
          <a:bodyPr/>
          <a:lstStyle/>
          <a:p>
            <a:pPr algn="ctr"/>
            <a:r>
              <a:rPr lang="en-US" b="1" dirty="0"/>
              <a:t>Benefits of Backyard Rabbits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8E93-5B9C-4DCE-B8DE-6C41E24CB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1034" y="2254928"/>
            <a:ext cx="4912650" cy="403934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Rabbits are quiet and small</a:t>
            </a:r>
          </a:p>
          <a:p>
            <a:r>
              <a:rPr lang="en-US" sz="2400" dirty="0"/>
              <a:t>Do not require large equipment and lots of land</a:t>
            </a:r>
          </a:p>
          <a:p>
            <a:r>
              <a:rPr lang="en-US" sz="2400" dirty="0"/>
              <a:t>Litters are large with short generation intervals</a:t>
            </a:r>
          </a:p>
          <a:p>
            <a:r>
              <a:rPr lang="en-US" sz="2400" dirty="0"/>
              <a:t>They are efficient at extracting protein from forage</a:t>
            </a:r>
          </a:p>
          <a:p>
            <a:r>
              <a:rPr lang="en-US" sz="2400" dirty="0"/>
              <a:t>Educational experiences for youth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032D628-0CD2-417C-A92E-BF9198A62B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8" y="2254928"/>
            <a:ext cx="5256372" cy="3947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21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4CF7-C7ED-49D8-ACB6-BD70F083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303430"/>
            <a:ext cx="10910656" cy="1188720"/>
          </a:xfrm>
        </p:spPr>
        <p:txBody>
          <a:bodyPr/>
          <a:lstStyle/>
          <a:p>
            <a:pPr algn="ctr"/>
            <a:r>
              <a:rPr lang="en-US" b="1" dirty="0"/>
              <a:t>Challenges with Backyard Rabbits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651E-5F40-48BA-B454-D5EE4C138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94" y="1811045"/>
            <a:ext cx="5374289" cy="4279037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Zoning codes</a:t>
            </a:r>
          </a:p>
          <a:p>
            <a:pPr lvl="1"/>
            <a:r>
              <a:rPr lang="en-US" sz="2000" dirty="0"/>
              <a:t>Check all local ordinances, and property association laws. </a:t>
            </a:r>
            <a:r>
              <a:rPr lang="en-US" sz="2000" u="sng" dirty="0">
                <a:hlinkClick r:id="rId2"/>
              </a:rPr>
              <a:t>https://www.municode.com/library/va</a:t>
            </a:r>
            <a:endParaRPr lang="en-US" sz="2000" dirty="0"/>
          </a:p>
          <a:p>
            <a:r>
              <a:rPr lang="en-US" sz="2400" dirty="0"/>
              <a:t>Raising rabbits is a labor-intensive endeavor</a:t>
            </a:r>
          </a:p>
          <a:p>
            <a:pPr lvl="1"/>
            <a:r>
              <a:rPr lang="en-US" altLang="en-US" sz="2400" dirty="0"/>
              <a:t>Very small industry (mostly pets/hobby) </a:t>
            </a:r>
          </a:p>
          <a:p>
            <a:pPr lvl="1"/>
            <a:r>
              <a:rPr lang="en-US" altLang="en-US" sz="2400" dirty="0"/>
              <a:t>Few approved drugs/exotic vets </a:t>
            </a:r>
          </a:p>
          <a:p>
            <a:pPr lvl="1"/>
            <a:r>
              <a:rPr lang="en-US" altLang="en-US" sz="2400" dirty="0"/>
              <a:t>Not widely consumed meat</a:t>
            </a:r>
          </a:p>
          <a:p>
            <a:endParaRPr lang="en-US" u="sng" dirty="0"/>
          </a:p>
          <a:p>
            <a:pPr lvl="1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4F935C-4999-48C9-AE15-064C10C6E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6"/>
          <a:stretch/>
        </p:blipFill>
        <p:spPr>
          <a:xfrm>
            <a:off x="6785018" y="1722969"/>
            <a:ext cx="4036861" cy="4615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45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AC4A-CEB9-4731-81FE-52798FC9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1111"/>
            <a:ext cx="7729728" cy="1188720"/>
          </a:xfrm>
        </p:spPr>
        <p:txBody>
          <a:bodyPr/>
          <a:lstStyle/>
          <a:p>
            <a:pPr algn="ctr"/>
            <a:r>
              <a:rPr lang="en-US" b="1" dirty="0"/>
              <a:t>Meat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6AFDE-593F-496E-B731-1058DD0B1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155" y="1690687"/>
            <a:ext cx="5181600" cy="4486275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000" dirty="0"/>
              <a:t>Nutritious meat (low fat, calorie, cholesterol and high protein)</a:t>
            </a:r>
          </a:p>
          <a:p>
            <a:r>
              <a:rPr lang="en-US" sz="3000" dirty="0"/>
              <a:t>Potential income</a:t>
            </a:r>
          </a:p>
          <a:p>
            <a:pPr lvl="1"/>
            <a:r>
              <a:rPr lang="en-US" sz="2400" dirty="0"/>
              <a:t>Demand for healthy, low-fat, novel and locally produced food has led to resurgence in rabbit meat</a:t>
            </a:r>
          </a:p>
          <a:p>
            <a:pPr lvl="1"/>
            <a:r>
              <a:rPr lang="en-US" sz="3000" dirty="0"/>
              <a:t>Organic market is untapped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A3C3BA-BA63-433A-9338-D37EC83808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449" t="26315" r="8409" b="17941"/>
          <a:stretch/>
        </p:blipFill>
        <p:spPr>
          <a:xfrm>
            <a:off x="6172200" y="2422358"/>
            <a:ext cx="5843450" cy="2836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29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40B1-DA69-4FF9-A8D2-F8B3D968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5600"/>
            <a:ext cx="7729728" cy="1188720"/>
          </a:xfrm>
        </p:spPr>
        <p:txBody>
          <a:bodyPr/>
          <a:lstStyle/>
          <a:p>
            <a:pPr algn="ctr"/>
            <a:r>
              <a:rPr lang="en-US" b="1" dirty="0"/>
              <a:t>Pelts/Wool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29B00-BDC0-47B5-A9ED-6D6F1F973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660" y="1926453"/>
            <a:ext cx="5379868" cy="3872647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Rabbit pelts can be a secondary product from meat rabbits</a:t>
            </a:r>
          </a:p>
          <a:p>
            <a:r>
              <a:rPr lang="en-US" sz="2400" dirty="0"/>
              <a:t>Angora wool is a high value product that can be spun into yarn</a:t>
            </a:r>
          </a:p>
          <a:p>
            <a:pPr lvl="1"/>
            <a:r>
              <a:rPr lang="en-US" sz="2000" dirty="0"/>
              <a:t>Labor intensive, limited information on home production budgets</a:t>
            </a:r>
          </a:p>
          <a:p>
            <a:pPr lvl="1"/>
            <a:r>
              <a:rPr lang="en-US" altLang="en-US" sz="2000" dirty="0"/>
              <a:t>Harvesting the fiber</a:t>
            </a:r>
          </a:p>
          <a:p>
            <a:pPr lvl="2"/>
            <a:r>
              <a:rPr lang="en-US" altLang="en-US" sz="1800" dirty="0"/>
              <a:t>Pluck during molt (not Giants/Germans) or every 10-11 weeks; shear (with scissors) every 10-11 weeks</a:t>
            </a:r>
          </a:p>
          <a:p>
            <a:pPr lvl="2"/>
            <a:r>
              <a:rPr lang="en-US" altLang="en-US" sz="1800" dirty="0"/>
              <a:t>Average of 15 ounces/year ($8.50-$15/ounce on Etsy)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707DC0-288D-44E0-8C3F-5C44B4D1B5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84" y="1926454"/>
            <a:ext cx="4081090" cy="3872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28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9830-7148-4231-8EE3-0CC99266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2234"/>
            <a:ext cx="7729728" cy="1188720"/>
          </a:xfrm>
        </p:spPr>
        <p:txBody>
          <a:bodyPr/>
          <a:lstStyle/>
          <a:p>
            <a:pPr algn="ctr"/>
            <a:r>
              <a:rPr lang="en-US" b="1" dirty="0"/>
              <a:t>Manure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55A0E-BBED-4970-8174-70595FDB1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128" y="1825625"/>
            <a:ext cx="5427555" cy="3914401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Bunny berries” or “Bunny honey”</a:t>
            </a:r>
          </a:p>
          <a:p>
            <a:r>
              <a:rPr lang="en-US" dirty="0"/>
              <a:t>Production (10 lb. doe)</a:t>
            </a:r>
          </a:p>
          <a:p>
            <a:pPr lvl="1"/>
            <a:r>
              <a:rPr lang="en-US" dirty="0"/>
              <a:t>0.31 lbs./day (feces and urine)</a:t>
            </a:r>
          </a:p>
          <a:p>
            <a:pPr lvl="1"/>
            <a:r>
              <a:rPr lang="en-US" dirty="0"/>
              <a:t>0.056 ton/year </a:t>
            </a:r>
          </a:p>
          <a:p>
            <a:r>
              <a:rPr lang="en-US" dirty="0"/>
              <a:t>Four times more nutrients than cow or horse manure</a:t>
            </a:r>
          </a:p>
          <a:p>
            <a:r>
              <a:rPr lang="en-US" dirty="0"/>
              <a:t>Higher in nitrogen and phosphorus</a:t>
            </a:r>
          </a:p>
          <a:p>
            <a:r>
              <a:rPr lang="en-US" dirty="0"/>
              <a:t>Twice as rich as chicken manure</a:t>
            </a:r>
          </a:p>
          <a:p>
            <a:r>
              <a:rPr lang="en-US" dirty="0"/>
              <a:t>Doesn’t need composting</a:t>
            </a:r>
          </a:p>
          <a:p>
            <a:r>
              <a:rPr lang="en-US" dirty="0"/>
              <a:t>Not as smelly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9801144-1B0A-45BD-967C-FBE89B2EEF1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743074" cy="3798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9CB305-BD80-41AC-A533-7A347DF4A691}"/>
              </a:ext>
            </a:extLst>
          </p:cNvPr>
          <p:cNvSpPr txBox="1"/>
          <p:nvPr/>
        </p:nvSpPr>
        <p:spPr>
          <a:xfrm>
            <a:off x="6766576" y="5939435"/>
            <a:ext cx="47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Worms can be raised in the rabbit manure to produce fishing bait and worm castings</a:t>
            </a:r>
          </a:p>
        </p:txBody>
      </p:sp>
    </p:spTree>
    <p:extLst>
      <p:ext uri="{BB962C8B-B14F-4D97-AF65-F5344CB8AC3E}">
        <p14:creationId xmlns:p14="http://schemas.microsoft.com/office/powerpoint/2010/main" val="141950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99952" y="48400"/>
            <a:ext cx="7729728" cy="1188720"/>
          </a:xfrm>
        </p:spPr>
        <p:txBody>
          <a:bodyPr/>
          <a:lstStyle/>
          <a:p>
            <a:pPr algn="ctr"/>
            <a:r>
              <a:rPr lang="en-US" b="1" dirty="0"/>
              <a:t>Rabbit Breed Selection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051432"/>
              </p:ext>
            </p:extLst>
          </p:nvPr>
        </p:nvGraphicFramePr>
        <p:xfrm>
          <a:off x="2299952" y="1387946"/>
          <a:ext cx="7592096" cy="4538987"/>
        </p:xfrm>
        <a:graphic>
          <a:graphicData uri="http://schemas.openxmlformats.org/drawingml/2006/table">
            <a:tbl>
              <a:tblPr/>
              <a:tblGrid>
                <a:gridCol w="189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</a:rPr>
                        <a:t>Breeds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Size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Use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Mature Weight (lbs)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Angora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wool; meat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9-12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American Chinchilla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fur</a:t>
                      </a: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9-12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Californian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meat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8-11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Champagne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d'Argent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meat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9-12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Checkered Giants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large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fur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11+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Dutch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small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lab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3-6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English Spot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meat; lab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9-13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Flemish Giants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large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meat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13+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Himalayan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small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lab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2-6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New Zealand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meat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9-12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Polish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small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lab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3-4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Rex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fur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8-11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Silver Martens</a:t>
                      </a:r>
                    </a:p>
                  </a:txBody>
                  <a:tcPr marL="45057" marR="45057" marT="22529" marB="225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fur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6-10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1955" y="5845908"/>
            <a:ext cx="1128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Heritage/rare breeds - </a:t>
            </a:r>
            <a:r>
              <a:rPr lang="en-US" dirty="0">
                <a:hlinkClick r:id="rId2"/>
              </a:rPr>
              <a:t>https://livestockconservancy.org/index.php/heritage/internal/conservation-priority-list#Rabbits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4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B489-9757-4038-BADD-68FBC35F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734" y="480177"/>
            <a:ext cx="4012531" cy="1029028"/>
          </a:xfrm>
        </p:spPr>
        <p:txBody>
          <a:bodyPr/>
          <a:lstStyle/>
          <a:p>
            <a:pPr algn="ctr"/>
            <a:r>
              <a:rPr lang="en-US" b="1" dirty="0"/>
              <a:t>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2927-FDD4-411C-8FC5-7B45A6175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084" y="1811045"/>
            <a:ext cx="5181599" cy="475636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Housing should provide the following:</a:t>
            </a:r>
          </a:p>
          <a:p>
            <a:pPr lvl="1"/>
            <a:r>
              <a:rPr lang="en-US" sz="2000" dirty="0"/>
              <a:t>Protection from predators &amp; extreme weather</a:t>
            </a:r>
          </a:p>
          <a:p>
            <a:pPr lvl="1"/>
            <a:r>
              <a:rPr lang="en-US" sz="2000" dirty="0"/>
              <a:t>Prevention from escape</a:t>
            </a:r>
          </a:p>
          <a:p>
            <a:pPr lvl="1"/>
            <a:r>
              <a:rPr lang="en-US" sz="2000" dirty="0"/>
              <a:t>Easy access &amp; clean</a:t>
            </a:r>
          </a:p>
          <a:p>
            <a:pPr lvl="1"/>
            <a:r>
              <a:rPr lang="en-US" sz="2000" dirty="0"/>
              <a:t>Affordable to build and maintain </a:t>
            </a:r>
          </a:p>
          <a:p>
            <a:r>
              <a:rPr lang="en-US" sz="2400" dirty="0"/>
              <a:t>Outdoor</a:t>
            </a:r>
          </a:p>
          <a:p>
            <a:pPr lvl="1"/>
            <a:r>
              <a:rPr lang="en-US" sz="2000" dirty="0"/>
              <a:t>Shed or outbuilding in your backyard as long as they are in a dry and draft free environment, can be covered in winter</a:t>
            </a:r>
          </a:p>
          <a:p>
            <a:r>
              <a:rPr lang="en-US" sz="2400" dirty="0"/>
              <a:t>Ventilation is important in reducing ammonia buildup and the incidence of disease and other health-related problems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s://s-media-cache-ak0.pinimg.com/736x/56/77/f8/5677f897963d37130b626a5c484e1f3b.jpg">
            <a:extLst>
              <a:ext uri="{FF2B5EF4-FFF2-40B4-BE49-F238E27FC236}">
                <a16:creationId xmlns:a16="http://schemas.microsoft.com/office/drawing/2014/main" id="{7B93DE01-64A3-4348-9538-47545EAF32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8439" y="2638424"/>
            <a:ext cx="5238641" cy="3928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07673C9-4F2F-4AEC-9572-1C57EE116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6"/>
          <a:stretch/>
        </p:blipFill>
        <p:spPr>
          <a:xfrm>
            <a:off x="6172200" y="179356"/>
            <a:ext cx="5181600" cy="3292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84905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277</TotalTime>
  <Words>1441</Words>
  <Application>Microsoft Office PowerPoint</Application>
  <PresentationFormat>Widescreen</PresentationFormat>
  <Paragraphs>239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 MT</vt:lpstr>
      <vt:lpstr>Tahoma</vt:lpstr>
      <vt:lpstr>Times New Roman</vt:lpstr>
      <vt:lpstr>Parcel</vt:lpstr>
      <vt:lpstr> Backyard Rabbit Production (Condensed) </vt:lpstr>
      <vt:lpstr>Why Raise Rabbits?</vt:lpstr>
      <vt:lpstr>Benefits of Backyard Rabbits</vt:lpstr>
      <vt:lpstr>Challenges with Backyard Rabbits</vt:lpstr>
      <vt:lpstr>Meat Production</vt:lpstr>
      <vt:lpstr>Pelts/Wool</vt:lpstr>
      <vt:lpstr>Manure</vt:lpstr>
      <vt:lpstr>Rabbit Breed Selection</vt:lpstr>
      <vt:lpstr>Housing</vt:lpstr>
      <vt:lpstr> Housing: Cages </vt:lpstr>
      <vt:lpstr>Housing: Equipment</vt:lpstr>
      <vt:lpstr>Feeding</vt:lpstr>
      <vt:lpstr>Breeding</vt:lpstr>
      <vt:lpstr> Rabbit Reproduction </vt:lpstr>
      <vt:lpstr>Health</vt:lpstr>
      <vt:lpstr>Rabbit Marketing: Meat</vt:lpstr>
      <vt:lpstr> Rabbit Marketing: Meat</vt:lpstr>
      <vt:lpstr> management &amp; budget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Backyard Rabbit Production</dc:title>
  <dc:creator>Rachel Lawmaster</dc:creator>
  <cp:lastModifiedBy>Rachel Lawmaster</cp:lastModifiedBy>
  <cp:revision>24</cp:revision>
  <dcterms:created xsi:type="dcterms:W3CDTF">2024-03-14T22:43:48Z</dcterms:created>
  <dcterms:modified xsi:type="dcterms:W3CDTF">2024-03-21T12:15:59Z</dcterms:modified>
</cp:coreProperties>
</file>