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ctiveX/activeX1.xml" ContentType="application/vnd.ms-office.activeX+xml"/>
  <Override PartName="/ppt/activeX/activeX1.bin" ContentType="application/vnd.ms-office.activeX"/>
  <Override PartName="/ppt/activeX/activeX2.xml" ContentType="application/vnd.ms-office.activeX+xml"/>
  <Override PartName="/ppt/activeX/activeX2.bin" ContentType="application/vnd.ms-office.activeX"/>
  <Override PartName="/ppt/activeX/activeX3.xml" ContentType="application/vnd.ms-office.activeX+xml"/>
  <Override PartName="/ppt/activeX/activeX3.bin" ContentType="application/vnd.ms-office.activeX"/>
  <Override PartName="/ppt/activeX/activeX4.xml" ContentType="application/vnd.ms-office.activeX+xml"/>
  <Override PartName="/ppt/activeX/activeX4.bin" ContentType="application/vnd.ms-office.activeX"/>
  <Override PartName="/ppt/activeX/activeX5.xml" ContentType="application/vnd.ms-office.activeX+xml"/>
  <Override PartName="/ppt/activeX/activeX5.bin" ContentType="application/vnd.ms-office.activeX"/>
  <Override PartName="/ppt/activeX/activeX6.xml" ContentType="application/vnd.ms-office.activeX+xml"/>
  <Override PartName="/ppt/activeX/activeX6.bin" ContentType="application/vnd.ms-office.activeX"/>
  <Override PartName="/ppt/activeX/activeX7.xml" ContentType="application/vnd.ms-office.activeX+xml"/>
  <Override PartName="/ppt/activeX/activeX7.bin" ContentType="application/vnd.ms-office.activeX"/>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sldIdLst>
    <p:sldId id="291" r:id="rId2"/>
    <p:sldId id="292" r:id="rId3"/>
    <p:sldId id="266" r:id="rId4"/>
    <p:sldId id="267" r:id="rId5"/>
    <p:sldId id="268" r:id="rId6"/>
    <p:sldId id="269" r:id="rId7"/>
    <p:sldId id="270" r:id="rId8"/>
    <p:sldId id="289" r:id="rId9"/>
    <p:sldId id="314" r:id="rId10"/>
    <p:sldId id="271" r:id="rId11"/>
    <p:sldId id="272" r:id="rId12"/>
    <p:sldId id="273" r:id="rId13"/>
    <p:sldId id="274" r:id="rId14"/>
    <p:sldId id="290" r:id="rId15"/>
    <p:sldId id="258" r:id="rId16"/>
    <p:sldId id="259" r:id="rId17"/>
    <p:sldId id="260" r:id="rId18"/>
    <p:sldId id="315" r:id="rId19"/>
    <p:sldId id="261" r:id="rId20"/>
    <p:sldId id="262" r:id="rId21"/>
    <p:sldId id="316" r:id="rId22"/>
    <p:sldId id="263" r:id="rId23"/>
    <p:sldId id="264" r:id="rId24"/>
    <p:sldId id="265" r:id="rId25"/>
    <p:sldId id="317" r:id="rId26"/>
    <p:sldId id="275" r:id="rId27"/>
    <p:sldId id="318" r:id="rId28"/>
    <p:sldId id="319" r:id="rId29"/>
    <p:sldId id="320" r:id="rId30"/>
    <p:sldId id="321" r:id="rId31"/>
    <p:sldId id="322" r:id="rId32"/>
    <p:sldId id="323" r:id="rId33"/>
    <p:sldId id="284" r:id="rId34"/>
    <p:sldId id="280" r:id="rId35"/>
    <p:sldId id="281" r:id="rId36"/>
    <p:sldId id="282" r:id="rId37"/>
    <p:sldId id="303" r:id="rId38"/>
    <p:sldId id="324" r:id="rId39"/>
    <p:sldId id="325" r:id="rId40"/>
    <p:sldId id="326" r:id="rId41"/>
    <p:sldId id="327" r:id="rId42"/>
    <p:sldId id="328" r:id="rId43"/>
    <p:sldId id="329" r:id="rId44"/>
    <p:sldId id="330" r:id="rId45"/>
    <p:sldId id="331" r:id="rId46"/>
    <p:sldId id="276" r:id="rId47"/>
    <p:sldId id="277" r:id="rId48"/>
    <p:sldId id="278" r:id="rId49"/>
    <p:sldId id="279" r:id="rId50"/>
    <p:sldId id="285" r:id="rId51"/>
    <p:sldId id="286" r:id="rId52"/>
    <p:sldId id="287" r:id="rId53"/>
    <p:sldId id="288" r:id="rId54"/>
    <p:sldId id="332" r:id="rId55"/>
    <p:sldId id="333" r:id="rId56"/>
    <p:sldId id="334" r:id="rId57"/>
    <p:sldId id="335" r:id="rId58"/>
    <p:sldId id="295" r:id="rId59"/>
    <p:sldId id="296" r:id="rId60"/>
    <p:sldId id="297" r:id="rId61"/>
    <p:sldId id="298" r:id="rId62"/>
    <p:sldId id="299" r:id="rId63"/>
    <p:sldId id="300" r:id="rId64"/>
    <p:sldId id="302" r:id="rId65"/>
    <p:sldId id="257" r:id="rId66"/>
    <p:sldId id="336" r:id="rId67"/>
    <p:sldId id="337" r:id="rId68"/>
    <p:sldId id="338" r:id="rId69"/>
    <p:sldId id="339" r:id="rId70"/>
    <p:sldId id="340" r:id="rId71"/>
    <p:sldId id="341" r:id="rId72"/>
    <p:sldId id="342" r:id="rId73"/>
    <p:sldId id="343" r:id="rId74"/>
    <p:sldId id="344" r:id="rId75"/>
    <p:sldId id="345" r:id="rId76"/>
    <p:sldId id="346" r:id="rId77"/>
    <p:sldId id="347" r:id="rId78"/>
    <p:sldId id="348" r:id="rId79"/>
    <p:sldId id="349" r:id="rId80"/>
    <p:sldId id="350" r:id="rId81"/>
    <p:sldId id="351" r:id="rId82"/>
    <p:sldId id="352" r:id="rId83"/>
    <p:sldId id="353" r:id="rId84"/>
    <p:sldId id="354" r:id="rId85"/>
    <p:sldId id="306" r:id="rId86"/>
    <p:sldId id="355" r:id="rId87"/>
    <p:sldId id="356" r:id="rId88"/>
    <p:sldId id="301" r:id="rId89"/>
    <p:sldId id="357" r:id="rId90"/>
    <p:sldId id="308" r:id="rId91"/>
    <p:sldId id="309" r:id="rId92"/>
    <p:sldId id="310" r:id="rId93"/>
    <p:sldId id="307" r:id="rId94"/>
    <p:sldId id="256" r:id="rId95"/>
    <p:sldId id="358" r:id="rId96"/>
    <p:sldId id="359" r:id="rId97"/>
    <p:sldId id="360" r:id="rId98"/>
    <p:sldId id="361" r:id="rId99"/>
    <p:sldId id="362" r:id="rId100"/>
    <p:sldId id="363" r:id="rId101"/>
    <p:sldId id="364" r:id="rId102"/>
    <p:sldId id="365" r:id="rId103"/>
    <p:sldId id="366" r:id="rId104"/>
    <p:sldId id="367" r:id="rId105"/>
    <p:sldId id="368" r:id="rId106"/>
    <p:sldId id="369" r:id="rId107"/>
    <p:sldId id="370" r:id="rId108"/>
    <p:sldId id="371" r:id="rId109"/>
    <p:sldId id="372"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8" d="100"/>
          <a:sy n="48" d="100"/>
        </p:scale>
        <p:origin x="67" y="89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5512D11C-5CC6-11CF-8D67-00AA00BDCE1D}" ax:persistence="persistStream" r:id="rId1"/>
</file>

<file path=ppt/activeX/activeX2.xml><?xml version="1.0" encoding="utf-8"?>
<ax:ocx xmlns:ax="http://schemas.microsoft.com/office/2006/activeX" xmlns:r="http://schemas.openxmlformats.org/officeDocument/2006/relationships" ax:classid="{5512D11C-5CC6-11CF-8D67-00AA00BDCE1D}" ax:persistence="persistStream" r:id="rId1"/>
</file>

<file path=ppt/activeX/activeX3.xml><?xml version="1.0" encoding="utf-8"?>
<ax:ocx xmlns:ax="http://schemas.microsoft.com/office/2006/activeX" xmlns:r="http://schemas.openxmlformats.org/officeDocument/2006/relationships" ax:classid="{5512D11C-5CC6-11CF-8D67-00AA00BDCE1D}" ax:persistence="persistStream" r:id="rId1"/>
</file>

<file path=ppt/activeX/activeX4.xml><?xml version="1.0" encoding="utf-8"?>
<ax:ocx xmlns:ax="http://schemas.microsoft.com/office/2006/activeX" xmlns:r="http://schemas.openxmlformats.org/officeDocument/2006/relationships" ax:classid="{5512D11C-5CC6-11CF-8D67-00AA00BDCE1D}" ax:persistence="persistStream" r:id="rId1"/>
</file>

<file path=ppt/activeX/activeX5.xml><?xml version="1.0" encoding="utf-8"?>
<ax:ocx xmlns:ax="http://schemas.microsoft.com/office/2006/activeX" xmlns:r="http://schemas.openxmlformats.org/officeDocument/2006/relationships" ax:classid="{5512D11C-5CC6-11CF-8D67-00AA00BDCE1D}" ax:persistence="persistStream" r:id="rId1"/>
</file>

<file path=ppt/activeX/activeX6.xml><?xml version="1.0" encoding="utf-8"?>
<ax:ocx xmlns:ax="http://schemas.microsoft.com/office/2006/activeX" xmlns:r="http://schemas.openxmlformats.org/officeDocument/2006/relationships" ax:classid="{5512D11C-5CC6-11CF-8D67-00AA00BDCE1D}" ax:persistence="persistStream" r:id="rId1"/>
</file>

<file path=ppt/activeX/activeX7.xml><?xml version="1.0" encoding="utf-8"?>
<ax:ocx xmlns:ax="http://schemas.microsoft.com/office/2006/activeX" xmlns:r="http://schemas.openxmlformats.org/officeDocument/2006/relationships" ax:classid="{5512D11C-5CC6-11CF-8D67-00AA00BDCE1D}" ax:persistence="persistStream" r:id="rId1"/>
</file>

<file path=ppt/drawings/_rels/vmlDrawing1.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 Id="rId5" Type="http://schemas.openxmlformats.org/officeDocument/2006/relationships/image" Target="../media/image84.wmf"/><Relationship Id="rId4" Type="http://schemas.openxmlformats.org/officeDocument/2006/relationships/image" Target="../media/image8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77186-01A5-440F-866E-F08289208A6A}"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05A75D-4C68-4CE8-9993-2DFF25AB6FA7}" type="slidenum">
              <a:rPr lang="en-US" smtClean="0"/>
              <a:t>‹#›</a:t>
            </a:fld>
            <a:endParaRPr lang="en-US"/>
          </a:p>
        </p:txBody>
      </p:sp>
    </p:spTree>
    <p:extLst>
      <p:ext uri="{BB962C8B-B14F-4D97-AF65-F5344CB8AC3E}">
        <p14:creationId xmlns:p14="http://schemas.microsoft.com/office/powerpoint/2010/main" val="821053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585AEB8C-9A72-4BD4-BD0C-4784153369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A286FCB6-C51C-43FB-A68E-8BE7BA0F6ECC}" type="slidenum">
              <a:rPr lang="en-US" altLang="en-US">
                <a:latin typeface="Arial" panose="020B0604020202020204" pitchFamily="34" charset="0"/>
              </a:rPr>
              <a:pPr/>
              <a:t>1</a:t>
            </a:fld>
            <a:endParaRPr lang="en-US" altLang="en-US">
              <a:latin typeface="Arial" panose="020B0604020202020204" pitchFamily="34" charset="0"/>
            </a:endParaRPr>
          </a:p>
        </p:txBody>
      </p:sp>
      <p:sp>
        <p:nvSpPr>
          <p:cNvPr id="43011" name="Rectangle 2">
            <a:extLst>
              <a:ext uri="{FF2B5EF4-FFF2-40B4-BE49-F238E27FC236}">
                <a16:creationId xmlns:a16="http://schemas.microsoft.com/office/drawing/2014/main" id="{AC8F0DCD-C800-437A-85DB-0A95928FFFD9}"/>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72F0182F-A50F-40C6-BBEB-A9A91E0C9777}"/>
              </a:ext>
            </a:extLst>
          </p:cNvPr>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91EAB82B-1947-4AC5-9151-D6FE2E829B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1FB6E8E-C7F2-4248-8E04-515C87AF7DBF}" type="slidenum">
              <a:rPr lang="en-US" altLang="en-US"/>
              <a:pPr eaLnBrk="1" hangingPunct="1"/>
              <a:t>24</a:t>
            </a:fld>
            <a:endParaRPr lang="en-US" altLang="en-US"/>
          </a:p>
        </p:txBody>
      </p:sp>
      <p:sp>
        <p:nvSpPr>
          <p:cNvPr id="30723" name="Rectangle 2">
            <a:extLst>
              <a:ext uri="{FF2B5EF4-FFF2-40B4-BE49-F238E27FC236}">
                <a16:creationId xmlns:a16="http://schemas.microsoft.com/office/drawing/2014/main" id="{31B11841-55BA-479A-BBEE-B8912DE6758A}"/>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96302C7A-233E-4803-86CB-A17E6C04D10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165AA9D-782B-44B0-862F-4285AB17D6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0243426-5FE7-4307-9020-860EA432D965}" type="slidenum">
              <a:rPr lang="en-US" altLang="en-US"/>
              <a:pPr eaLnBrk="1" hangingPunct="1"/>
              <a:t>25</a:t>
            </a:fld>
            <a:endParaRPr lang="en-US" altLang="en-US"/>
          </a:p>
        </p:txBody>
      </p:sp>
      <p:sp>
        <p:nvSpPr>
          <p:cNvPr id="31747" name="Rectangle 2">
            <a:extLst>
              <a:ext uri="{FF2B5EF4-FFF2-40B4-BE49-F238E27FC236}">
                <a16:creationId xmlns:a16="http://schemas.microsoft.com/office/drawing/2014/main" id="{0C09198C-73CE-4559-BED6-5D064492F893}"/>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C163007C-864E-4956-A0AD-6A31F7E34B1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E190BACC-1A81-42C4-994B-2FB1967EC7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790867D-B321-4B35-BAB0-D28BEDB8AE2E}" type="slidenum">
              <a:rPr lang="en-US" altLang="en-US"/>
              <a:pPr eaLnBrk="1" hangingPunct="1"/>
              <a:t>27</a:t>
            </a:fld>
            <a:endParaRPr lang="en-US" altLang="en-US"/>
          </a:p>
        </p:txBody>
      </p:sp>
      <p:sp>
        <p:nvSpPr>
          <p:cNvPr id="32771" name="Rectangle 2">
            <a:extLst>
              <a:ext uri="{FF2B5EF4-FFF2-40B4-BE49-F238E27FC236}">
                <a16:creationId xmlns:a16="http://schemas.microsoft.com/office/drawing/2014/main" id="{358F9607-5473-4C56-94E0-190F13781BFF}"/>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B9F5D391-1BAD-4A83-A774-712732959F1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D3EB97AE-91C5-42F8-BEDD-3BF6508560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B02C3ED-58A0-4711-8CF6-11305F278E4D}" type="slidenum">
              <a:rPr lang="en-US" altLang="en-US"/>
              <a:pPr eaLnBrk="1" hangingPunct="1"/>
              <a:t>28</a:t>
            </a:fld>
            <a:endParaRPr lang="en-US" altLang="en-US"/>
          </a:p>
        </p:txBody>
      </p:sp>
      <p:sp>
        <p:nvSpPr>
          <p:cNvPr id="33795" name="Rectangle 2">
            <a:extLst>
              <a:ext uri="{FF2B5EF4-FFF2-40B4-BE49-F238E27FC236}">
                <a16:creationId xmlns:a16="http://schemas.microsoft.com/office/drawing/2014/main" id="{296AC604-73EC-4035-AA1E-595020470C11}"/>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F6CC2685-6DD2-4E60-8436-1C555D4494F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5B1F2850-4D67-46F8-A8A2-31777F04EB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D9BF136-DB1B-41A7-892B-AAA8185DF7D1}" type="slidenum">
              <a:rPr lang="en-US" altLang="en-US"/>
              <a:pPr eaLnBrk="1" hangingPunct="1"/>
              <a:t>29</a:t>
            </a:fld>
            <a:endParaRPr lang="en-US" altLang="en-US"/>
          </a:p>
        </p:txBody>
      </p:sp>
      <p:sp>
        <p:nvSpPr>
          <p:cNvPr id="34819" name="Rectangle 2">
            <a:extLst>
              <a:ext uri="{FF2B5EF4-FFF2-40B4-BE49-F238E27FC236}">
                <a16:creationId xmlns:a16="http://schemas.microsoft.com/office/drawing/2014/main" id="{71083952-FDBE-468C-AD58-C466E8242ED3}"/>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99541DB6-92BF-49B2-8DB7-948A3D80D03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F4D0CE76-4169-42A3-ACE9-A818629A1C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825138A-5152-4E0F-89D6-F384C1D7938F}" type="slidenum">
              <a:rPr lang="en-US" altLang="en-US"/>
              <a:pPr eaLnBrk="1" hangingPunct="1"/>
              <a:t>30</a:t>
            </a:fld>
            <a:endParaRPr lang="en-US" altLang="en-US"/>
          </a:p>
        </p:txBody>
      </p:sp>
      <p:sp>
        <p:nvSpPr>
          <p:cNvPr id="35843" name="Rectangle 2">
            <a:extLst>
              <a:ext uri="{FF2B5EF4-FFF2-40B4-BE49-F238E27FC236}">
                <a16:creationId xmlns:a16="http://schemas.microsoft.com/office/drawing/2014/main" id="{602520AA-BD3A-46D3-ADA1-44DD16B7E455}"/>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7BBB63DC-EE14-49D2-8AD8-40100430AA4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2882D758-A02F-46B4-A235-7F70030D07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CC7A27B-C7A5-4B7F-A724-163DFC52325B}" type="slidenum">
              <a:rPr lang="en-US" altLang="en-US"/>
              <a:pPr eaLnBrk="1" hangingPunct="1"/>
              <a:t>31</a:t>
            </a:fld>
            <a:endParaRPr lang="en-US" altLang="en-US"/>
          </a:p>
        </p:txBody>
      </p:sp>
      <p:sp>
        <p:nvSpPr>
          <p:cNvPr id="36867" name="Rectangle 2">
            <a:extLst>
              <a:ext uri="{FF2B5EF4-FFF2-40B4-BE49-F238E27FC236}">
                <a16:creationId xmlns:a16="http://schemas.microsoft.com/office/drawing/2014/main" id="{3A26A0A4-4C9C-493F-BEA7-2262DF290A4E}"/>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C153E1FF-181B-4A36-B9EC-3270863F7E3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2ECC7AB6-1C1A-463B-97F9-AB5940C39F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7B19BD6-0A57-4F71-A698-A92408F1DDC3}" type="slidenum">
              <a:rPr lang="en-US" altLang="en-US"/>
              <a:pPr eaLnBrk="1" hangingPunct="1"/>
              <a:t>32</a:t>
            </a:fld>
            <a:endParaRPr lang="en-US" altLang="en-US"/>
          </a:p>
        </p:txBody>
      </p:sp>
      <p:sp>
        <p:nvSpPr>
          <p:cNvPr id="37891" name="Rectangle 2">
            <a:extLst>
              <a:ext uri="{FF2B5EF4-FFF2-40B4-BE49-F238E27FC236}">
                <a16:creationId xmlns:a16="http://schemas.microsoft.com/office/drawing/2014/main" id="{49CE73DC-7100-41DD-853B-95A653F5DF48}"/>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8C1142A3-FC66-4BF1-8442-37503B7D65B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02506AD5-B542-45CB-815E-DEAACBA4D1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6A10BA1F-77F8-472B-80B2-A6545EACF76F}" type="slidenum">
              <a:rPr lang="en-US" altLang="en-US">
                <a:latin typeface="Arial" panose="020B0604020202020204" pitchFamily="34" charset="0"/>
              </a:rPr>
              <a:pPr/>
              <a:t>2</a:t>
            </a:fld>
            <a:endParaRPr lang="en-US" altLang="en-US">
              <a:latin typeface="Arial" panose="020B0604020202020204" pitchFamily="34" charset="0"/>
            </a:endParaRPr>
          </a:p>
        </p:txBody>
      </p:sp>
      <p:sp>
        <p:nvSpPr>
          <p:cNvPr id="44035" name="Rectangle 2">
            <a:extLst>
              <a:ext uri="{FF2B5EF4-FFF2-40B4-BE49-F238E27FC236}">
                <a16:creationId xmlns:a16="http://schemas.microsoft.com/office/drawing/2014/main" id="{8D7BF76D-4C62-450E-9859-827120F61BF8}"/>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B27C3DF0-FCC7-43F7-AE1D-AF0FA1CDDA9D}"/>
              </a:ext>
            </a:extLst>
          </p:cNvPr>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01292DD1-3185-4FFC-874E-2CEA9067C5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3581674-2A3C-4895-8FFE-7FAC32B7FDA6}" type="slidenum">
              <a:rPr lang="en-US" altLang="en-US"/>
              <a:pPr eaLnBrk="1" hangingPunct="1"/>
              <a:t>15</a:t>
            </a:fld>
            <a:endParaRPr lang="en-US" altLang="en-US"/>
          </a:p>
        </p:txBody>
      </p:sp>
      <p:sp>
        <p:nvSpPr>
          <p:cNvPr id="23555" name="Rectangle 2">
            <a:extLst>
              <a:ext uri="{FF2B5EF4-FFF2-40B4-BE49-F238E27FC236}">
                <a16:creationId xmlns:a16="http://schemas.microsoft.com/office/drawing/2014/main" id="{4DFF26C0-8C94-44C9-BBBD-8C57A8DDCA20}"/>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B181F0B0-3447-4203-9635-F90906C0BAF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3703570E-E5F9-4A6F-9FAA-784B1A897E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0F63B65-DB32-4853-AB63-8557CDD04F32}" type="slidenum">
              <a:rPr lang="en-US" altLang="en-US"/>
              <a:pPr eaLnBrk="1" hangingPunct="1"/>
              <a:t>16</a:t>
            </a:fld>
            <a:endParaRPr lang="en-US" altLang="en-US"/>
          </a:p>
        </p:txBody>
      </p:sp>
      <p:sp>
        <p:nvSpPr>
          <p:cNvPr id="24579" name="Rectangle 2">
            <a:extLst>
              <a:ext uri="{FF2B5EF4-FFF2-40B4-BE49-F238E27FC236}">
                <a16:creationId xmlns:a16="http://schemas.microsoft.com/office/drawing/2014/main" id="{FDDED727-D286-475C-BE01-55DD33CCB86F}"/>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C20016E1-7425-478C-A154-515D510B05F0}"/>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10405E2-F554-4AC2-996D-EA5C713D3B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5BCD1C-7411-4581-B3F8-02689B01FA8C}" type="slidenum">
              <a:rPr lang="en-US" altLang="en-US"/>
              <a:pPr eaLnBrk="1" hangingPunct="1"/>
              <a:t>17</a:t>
            </a:fld>
            <a:endParaRPr lang="en-US" altLang="en-US"/>
          </a:p>
        </p:txBody>
      </p:sp>
      <p:sp>
        <p:nvSpPr>
          <p:cNvPr id="25603" name="Rectangle 2">
            <a:extLst>
              <a:ext uri="{FF2B5EF4-FFF2-40B4-BE49-F238E27FC236}">
                <a16:creationId xmlns:a16="http://schemas.microsoft.com/office/drawing/2014/main" id="{7B5CEA02-A505-4A8B-87BC-D2EB28744508}"/>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E54F3FCF-1B95-45C1-9AF1-C5C48B1285A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28F8EA3E-5BF8-4454-BF40-1B47D18176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D266F42-D6D9-4E2D-BE0E-4C9FB1B190DA}" type="slidenum">
              <a:rPr lang="en-US" altLang="en-US"/>
              <a:pPr eaLnBrk="1" hangingPunct="1"/>
              <a:t>19</a:t>
            </a:fld>
            <a:endParaRPr lang="en-US" altLang="en-US"/>
          </a:p>
        </p:txBody>
      </p:sp>
      <p:sp>
        <p:nvSpPr>
          <p:cNvPr id="26627" name="Rectangle 2">
            <a:extLst>
              <a:ext uri="{FF2B5EF4-FFF2-40B4-BE49-F238E27FC236}">
                <a16:creationId xmlns:a16="http://schemas.microsoft.com/office/drawing/2014/main" id="{9EC29921-2591-4E16-81A9-95739AC6B0A2}"/>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66E4F3AC-D88F-4690-8953-09A5C6F5052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05D9EEEA-40B7-488F-9FE4-373CDF6C48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5B967A3-0AA4-420A-BFB7-8D00C0F60303}" type="slidenum">
              <a:rPr lang="en-US" altLang="en-US"/>
              <a:pPr eaLnBrk="1" hangingPunct="1"/>
              <a:t>20</a:t>
            </a:fld>
            <a:endParaRPr lang="en-US" altLang="en-US"/>
          </a:p>
        </p:txBody>
      </p:sp>
      <p:sp>
        <p:nvSpPr>
          <p:cNvPr id="27651" name="Rectangle 2">
            <a:extLst>
              <a:ext uri="{FF2B5EF4-FFF2-40B4-BE49-F238E27FC236}">
                <a16:creationId xmlns:a16="http://schemas.microsoft.com/office/drawing/2014/main" id="{46EBD85D-5B67-49F9-BD0F-B548A0C1EF7D}"/>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2845EE3F-89D0-47A0-9D8C-82FBB97EE360}"/>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0731B675-9FA4-4476-AF2A-05F111223E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85E03A7-CE0F-4BBD-ABE5-2B6EF5E52093}" type="slidenum">
              <a:rPr lang="en-US" altLang="en-US"/>
              <a:pPr eaLnBrk="1" hangingPunct="1"/>
              <a:t>22</a:t>
            </a:fld>
            <a:endParaRPr lang="en-US" altLang="en-US"/>
          </a:p>
        </p:txBody>
      </p:sp>
      <p:sp>
        <p:nvSpPr>
          <p:cNvPr id="28675" name="Rectangle 2">
            <a:extLst>
              <a:ext uri="{FF2B5EF4-FFF2-40B4-BE49-F238E27FC236}">
                <a16:creationId xmlns:a16="http://schemas.microsoft.com/office/drawing/2014/main" id="{D9EF2186-363B-426E-8477-6E49B133C903}"/>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4F3F02D1-B448-4260-B579-B8470E05C57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E7C7959-97D5-4959-B687-2B55D51D88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D30E25-871D-49B1-BCEA-080809815CD8}" type="slidenum">
              <a:rPr lang="en-US" altLang="en-US"/>
              <a:pPr eaLnBrk="1" hangingPunct="1"/>
              <a:t>23</a:t>
            </a:fld>
            <a:endParaRPr lang="en-US" altLang="en-US"/>
          </a:p>
        </p:txBody>
      </p:sp>
      <p:sp>
        <p:nvSpPr>
          <p:cNvPr id="29699" name="Rectangle 2">
            <a:extLst>
              <a:ext uri="{FF2B5EF4-FFF2-40B4-BE49-F238E27FC236}">
                <a16:creationId xmlns:a16="http://schemas.microsoft.com/office/drawing/2014/main" id="{44EC2278-E5ED-43A7-AC19-048E1C510402}"/>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4A1F25A5-6CDF-44ED-8680-0F4A49F35DC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ED247-8CC0-4F14-A71A-406FE2B5A3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91F1FF-BE2B-4558-A6F7-A4050BF88C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6F7A54-BC31-4A13-900F-5F62871282F2}"/>
              </a:ext>
            </a:extLst>
          </p:cNvPr>
          <p:cNvSpPr>
            <a:spLocks noGrp="1"/>
          </p:cNvSpPr>
          <p:nvPr>
            <p:ph type="dt" sz="half" idx="10"/>
          </p:nvPr>
        </p:nvSpPr>
        <p:spPr/>
        <p:txBody>
          <a:bodyPr/>
          <a:lstStyle/>
          <a:p>
            <a:fld id="{E879A137-B747-4684-8C70-CF0B5306DE38}" type="datetimeFigureOut">
              <a:rPr lang="en-US" smtClean="0"/>
              <a:t>3/15/2024</a:t>
            </a:fld>
            <a:endParaRPr lang="en-US"/>
          </a:p>
        </p:txBody>
      </p:sp>
      <p:sp>
        <p:nvSpPr>
          <p:cNvPr id="5" name="Footer Placeholder 4">
            <a:extLst>
              <a:ext uri="{FF2B5EF4-FFF2-40B4-BE49-F238E27FC236}">
                <a16:creationId xmlns:a16="http://schemas.microsoft.com/office/drawing/2014/main" id="{B0EF63F4-69DC-4DC7-832E-E3D715A46A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9510F1-A457-4497-9B89-187F8A36895F}"/>
              </a:ext>
            </a:extLst>
          </p:cNvPr>
          <p:cNvSpPr>
            <a:spLocks noGrp="1"/>
          </p:cNvSpPr>
          <p:nvPr>
            <p:ph type="sldNum" sz="quarter" idx="12"/>
          </p:nvPr>
        </p:nvSpPr>
        <p:spPr/>
        <p:txBody>
          <a:bodyPr/>
          <a:lstStyle/>
          <a:p>
            <a:fld id="{1287EDC2-7980-43E8-9A33-FFC2F058B304}" type="slidenum">
              <a:rPr lang="en-US" smtClean="0"/>
              <a:t>‹#›</a:t>
            </a:fld>
            <a:endParaRPr lang="en-US"/>
          </a:p>
        </p:txBody>
      </p:sp>
    </p:spTree>
    <p:extLst>
      <p:ext uri="{BB962C8B-B14F-4D97-AF65-F5344CB8AC3E}">
        <p14:creationId xmlns:p14="http://schemas.microsoft.com/office/powerpoint/2010/main" val="352285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06583-E84F-4CD2-BD3B-F8A126570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C5B305-A435-437F-AB83-94B6DDF0E81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C06AB2-9805-4F31-9DE1-471BCD6D2E40}"/>
              </a:ext>
            </a:extLst>
          </p:cNvPr>
          <p:cNvSpPr>
            <a:spLocks noGrp="1"/>
          </p:cNvSpPr>
          <p:nvPr>
            <p:ph type="dt" sz="half" idx="10"/>
          </p:nvPr>
        </p:nvSpPr>
        <p:spPr/>
        <p:txBody>
          <a:bodyPr/>
          <a:lstStyle/>
          <a:p>
            <a:fld id="{E879A137-B747-4684-8C70-CF0B5306DE38}" type="datetimeFigureOut">
              <a:rPr lang="en-US" smtClean="0"/>
              <a:t>3/15/2024</a:t>
            </a:fld>
            <a:endParaRPr lang="en-US"/>
          </a:p>
        </p:txBody>
      </p:sp>
      <p:sp>
        <p:nvSpPr>
          <p:cNvPr id="5" name="Footer Placeholder 4">
            <a:extLst>
              <a:ext uri="{FF2B5EF4-FFF2-40B4-BE49-F238E27FC236}">
                <a16:creationId xmlns:a16="http://schemas.microsoft.com/office/drawing/2014/main" id="{23DB4EC1-8558-4FA1-B8EE-E18A4147CB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231F2-8471-4DBF-B26F-D66512AB3635}"/>
              </a:ext>
            </a:extLst>
          </p:cNvPr>
          <p:cNvSpPr>
            <a:spLocks noGrp="1"/>
          </p:cNvSpPr>
          <p:nvPr>
            <p:ph type="sldNum" sz="quarter" idx="12"/>
          </p:nvPr>
        </p:nvSpPr>
        <p:spPr/>
        <p:txBody>
          <a:bodyPr/>
          <a:lstStyle/>
          <a:p>
            <a:fld id="{1287EDC2-7980-43E8-9A33-FFC2F058B304}" type="slidenum">
              <a:rPr lang="en-US" smtClean="0"/>
              <a:t>‹#›</a:t>
            </a:fld>
            <a:endParaRPr lang="en-US"/>
          </a:p>
        </p:txBody>
      </p:sp>
    </p:spTree>
    <p:extLst>
      <p:ext uri="{BB962C8B-B14F-4D97-AF65-F5344CB8AC3E}">
        <p14:creationId xmlns:p14="http://schemas.microsoft.com/office/powerpoint/2010/main" val="2563236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215695-B1C3-44BB-B008-4D1790A4E0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5B44B7-6A71-4F98-B2C5-D150C5B2267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13A9A-48E4-474B-B8B7-A97ECE7A4B57}"/>
              </a:ext>
            </a:extLst>
          </p:cNvPr>
          <p:cNvSpPr>
            <a:spLocks noGrp="1"/>
          </p:cNvSpPr>
          <p:nvPr>
            <p:ph type="dt" sz="half" idx="10"/>
          </p:nvPr>
        </p:nvSpPr>
        <p:spPr/>
        <p:txBody>
          <a:bodyPr/>
          <a:lstStyle/>
          <a:p>
            <a:fld id="{E879A137-B747-4684-8C70-CF0B5306DE38}" type="datetimeFigureOut">
              <a:rPr lang="en-US" smtClean="0"/>
              <a:t>3/15/2024</a:t>
            </a:fld>
            <a:endParaRPr lang="en-US"/>
          </a:p>
        </p:txBody>
      </p:sp>
      <p:sp>
        <p:nvSpPr>
          <p:cNvPr id="5" name="Footer Placeholder 4">
            <a:extLst>
              <a:ext uri="{FF2B5EF4-FFF2-40B4-BE49-F238E27FC236}">
                <a16:creationId xmlns:a16="http://schemas.microsoft.com/office/drawing/2014/main" id="{A9D6FF62-3FE6-4447-9A4C-1BEE6B7B2D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639A2-B556-4EB3-8C59-B9A4E1169910}"/>
              </a:ext>
            </a:extLst>
          </p:cNvPr>
          <p:cNvSpPr>
            <a:spLocks noGrp="1"/>
          </p:cNvSpPr>
          <p:nvPr>
            <p:ph type="sldNum" sz="quarter" idx="12"/>
          </p:nvPr>
        </p:nvSpPr>
        <p:spPr/>
        <p:txBody>
          <a:bodyPr/>
          <a:lstStyle/>
          <a:p>
            <a:fld id="{1287EDC2-7980-43E8-9A33-FFC2F058B304}" type="slidenum">
              <a:rPr lang="en-US" smtClean="0"/>
              <a:t>‹#›</a:t>
            </a:fld>
            <a:endParaRPr lang="en-US"/>
          </a:p>
        </p:txBody>
      </p:sp>
    </p:spTree>
    <p:extLst>
      <p:ext uri="{BB962C8B-B14F-4D97-AF65-F5344CB8AC3E}">
        <p14:creationId xmlns:p14="http://schemas.microsoft.com/office/powerpoint/2010/main" val="667559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056063"/>
            <a:ext cx="10972800" cy="2074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411D8C5-FFCB-42EC-ADD3-E6872466D119}"/>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EC57E6E2-0359-4A51-8EE7-F34E72C3F9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1D6C452B-B5A7-4B1D-8709-356D327FF902}"/>
              </a:ext>
            </a:extLst>
          </p:cNvPr>
          <p:cNvSpPr>
            <a:spLocks noGrp="1" noChangeArrowheads="1"/>
          </p:cNvSpPr>
          <p:nvPr>
            <p:ph type="sldNum" sz="quarter" idx="12"/>
          </p:nvPr>
        </p:nvSpPr>
        <p:spPr>
          <a:ln/>
        </p:spPr>
        <p:txBody>
          <a:bodyPr/>
          <a:lstStyle>
            <a:lvl1pPr>
              <a:defRPr/>
            </a:lvl1pPr>
          </a:lstStyle>
          <a:p>
            <a:fld id="{18EBD64A-6896-49F3-BA92-C509288DEFB1}" type="slidenum">
              <a:rPr lang="en-US" altLang="en-US"/>
              <a:pPr/>
              <a:t>‹#›</a:t>
            </a:fld>
            <a:endParaRPr lang="en-US" altLang="en-US"/>
          </a:p>
        </p:txBody>
      </p:sp>
    </p:spTree>
    <p:extLst>
      <p:ext uri="{BB962C8B-B14F-4D97-AF65-F5344CB8AC3E}">
        <p14:creationId xmlns:p14="http://schemas.microsoft.com/office/powerpoint/2010/main" val="1826680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538CB89-8D8C-4175-9BC2-CFD038D6F119}"/>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55149765-3D3B-4630-8823-E214F7406B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C0A02790-6287-41CF-8AD9-6667E088C89C}"/>
              </a:ext>
            </a:extLst>
          </p:cNvPr>
          <p:cNvSpPr>
            <a:spLocks noGrp="1" noChangeArrowheads="1"/>
          </p:cNvSpPr>
          <p:nvPr>
            <p:ph type="sldNum" sz="quarter" idx="12"/>
          </p:nvPr>
        </p:nvSpPr>
        <p:spPr>
          <a:ln/>
        </p:spPr>
        <p:txBody>
          <a:bodyPr/>
          <a:lstStyle>
            <a:lvl1pPr>
              <a:defRPr/>
            </a:lvl1pPr>
          </a:lstStyle>
          <a:p>
            <a:fld id="{4AF28A35-D728-4B28-9F7C-4AF8C58F15C6}" type="slidenum">
              <a:rPr lang="en-US" altLang="en-US"/>
              <a:pPr/>
              <a:t>‹#›</a:t>
            </a:fld>
            <a:endParaRPr lang="en-US" altLang="en-US"/>
          </a:p>
        </p:txBody>
      </p:sp>
    </p:spTree>
    <p:extLst>
      <p:ext uri="{BB962C8B-B14F-4D97-AF65-F5344CB8AC3E}">
        <p14:creationId xmlns:p14="http://schemas.microsoft.com/office/powerpoint/2010/main" val="2343438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828801"/>
            <a:ext cx="10972800" cy="4302125"/>
          </a:xfrm>
        </p:spPr>
        <p:txBody>
          <a:bodyPr/>
          <a:lstStyle/>
          <a:p>
            <a:pPr lvl="0"/>
            <a:endParaRPr lang="en-US" noProof="0"/>
          </a:p>
        </p:txBody>
      </p:sp>
      <p:sp>
        <p:nvSpPr>
          <p:cNvPr id="4" name="Rectangle 4">
            <a:extLst>
              <a:ext uri="{FF2B5EF4-FFF2-40B4-BE49-F238E27FC236}">
                <a16:creationId xmlns:a16="http://schemas.microsoft.com/office/drawing/2014/main" id="{EE983BDF-5031-475E-BA50-1D2CF01CC3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B9DE26-F381-48D2-8AAE-86F5D7804C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44157F-2A6A-46D9-B516-67A29C9EF57F}"/>
              </a:ext>
            </a:extLst>
          </p:cNvPr>
          <p:cNvSpPr>
            <a:spLocks noGrp="1" noChangeArrowheads="1"/>
          </p:cNvSpPr>
          <p:nvPr>
            <p:ph type="sldNum" sz="quarter" idx="12"/>
          </p:nvPr>
        </p:nvSpPr>
        <p:spPr>
          <a:ln/>
        </p:spPr>
        <p:txBody>
          <a:bodyPr/>
          <a:lstStyle>
            <a:lvl1pPr>
              <a:defRPr/>
            </a:lvl1pPr>
          </a:lstStyle>
          <a:p>
            <a:fld id="{E59050B0-9B6B-4ACE-B269-A1AB3C876658}" type="slidenum">
              <a:rPr lang="en-US" altLang="en-US"/>
              <a:pPr/>
              <a:t>‹#›</a:t>
            </a:fld>
            <a:endParaRPr lang="en-US" altLang="en-US"/>
          </a:p>
        </p:txBody>
      </p:sp>
    </p:spTree>
    <p:extLst>
      <p:ext uri="{BB962C8B-B14F-4D97-AF65-F5344CB8AC3E}">
        <p14:creationId xmlns:p14="http://schemas.microsoft.com/office/powerpoint/2010/main" val="1902747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1"/>
            <a:ext cx="10058400" cy="1431925"/>
          </a:xfrm>
        </p:spPr>
        <p:txBody>
          <a:bodyPr/>
          <a:lstStyle/>
          <a:p>
            <a:r>
              <a:rPr lang="en-US"/>
              <a:t>Click to edit Master title style</a:t>
            </a:r>
          </a:p>
        </p:txBody>
      </p:sp>
      <p:sp>
        <p:nvSpPr>
          <p:cNvPr id="3" name="Text Placeholder 2"/>
          <p:cNvSpPr>
            <a:spLocks noGrp="1"/>
          </p:cNvSpPr>
          <p:nvPr>
            <p:ph type="body" sz="half" idx="1"/>
          </p:nvPr>
        </p:nvSpPr>
        <p:spPr>
          <a:xfrm>
            <a:off x="1422400" y="1981200"/>
            <a:ext cx="10058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22400" y="4114800"/>
            <a:ext cx="10058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a:extLst>
              <a:ext uri="{FF2B5EF4-FFF2-40B4-BE49-F238E27FC236}">
                <a16:creationId xmlns:a16="http://schemas.microsoft.com/office/drawing/2014/main" id="{9A425694-9AF9-434A-B984-CA679D2B8BE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8">
            <a:extLst>
              <a:ext uri="{FF2B5EF4-FFF2-40B4-BE49-F238E27FC236}">
                <a16:creationId xmlns:a16="http://schemas.microsoft.com/office/drawing/2014/main" id="{870347B7-D93C-4849-BFCA-773F32FD3D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36733F6E-171D-42D2-8386-8F390939BD33}"/>
              </a:ext>
            </a:extLst>
          </p:cNvPr>
          <p:cNvSpPr>
            <a:spLocks noGrp="1" noChangeArrowheads="1"/>
          </p:cNvSpPr>
          <p:nvPr>
            <p:ph type="sldNum" sz="quarter" idx="12"/>
          </p:nvPr>
        </p:nvSpPr>
        <p:spPr>
          <a:ln/>
        </p:spPr>
        <p:txBody>
          <a:bodyPr/>
          <a:lstStyle>
            <a:lvl1pPr>
              <a:defRPr/>
            </a:lvl1pPr>
          </a:lstStyle>
          <a:p>
            <a:fld id="{D4604465-FEDA-45C4-82F6-DF635952A395}" type="slidenum">
              <a:rPr lang="en-US" altLang="en-US"/>
              <a:pPr/>
              <a:t>‹#›</a:t>
            </a:fld>
            <a:endParaRPr lang="en-US" altLang="en-US"/>
          </a:p>
        </p:txBody>
      </p:sp>
    </p:spTree>
    <p:extLst>
      <p:ext uri="{BB962C8B-B14F-4D97-AF65-F5344CB8AC3E}">
        <p14:creationId xmlns:p14="http://schemas.microsoft.com/office/powerpoint/2010/main" val="2834660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10972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41763"/>
            <a:ext cx="10972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C10D0B-3FE0-4CCC-A72D-E3DB60864ABC}"/>
              </a:ext>
            </a:extLst>
          </p:cNvPr>
          <p:cNvSpPr>
            <a:spLocks noGrp="1"/>
          </p:cNvSpPr>
          <p:nvPr>
            <p:ph type="dt" sz="half" idx="10"/>
          </p:nvPr>
        </p:nvSpPr>
        <p:spPr>
          <a:xfrm>
            <a:off x="609600" y="6243638"/>
            <a:ext cx="2844800" cy="457200"/>
          </a:xfrm>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1155F16B-EABA-46F8-84E2-7F855E705850}"/>
              </a:ext>
            </a:extLst>
          </p:cNvPr>
          <p:cNvSpPr>
            <a:spLocks noGrp="1"/>
          </p:cNvSpPr>
          <p:nvPr>
            <p:ph type="ftr" sz="quarter" idx="11"/>
          </p:nvPr>
        </p:nvSpPr>
        <p:spPr>
          <a:xfrm>
            <a:off x="4165600" y="6248400"/>
            <a:ext cx="3860800" cy="457200"/>
          </a:xfrm>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393200B3-E6C0-436D-BFE6-26E9954AEF54}"/>
              </a:ext>
            </a:extLst>
          </p:cNvPr>
          <p:cNvSpPr>
            <a:spLocks noGrp="1"/>
          </p:cNvSpPr>
          <p:nvPr>
            <p:ph type="sldNum" sz="quarter" idx="12"/>
          </p:nvPr>
        </p:nvSpPr>
        <p:spPr>
          <a:xfrm>
            <a:off x="8737600" y="6243638"/>
            <a:ext cx="2844800" cy="457200"/>
          </a:xfrm>
        </p:spPr>
        <p:txBody>
          <a:bodyPr/>
          <a:lstStyle>
            <a:lvl1pPr>
              <a:defRPr/>
            </a:lvl1pPr>
          </a:lstStyle>
          <a:p>
            <a:fld id="{4DB6A41D-16B2-462C-BFCC-C9CBC44F9C24}" type="slidenum">
              <a:rPr lang="en-US" altLang="en-US"/>
              <a:pPr/>
              <a:t>‹#›</a:t>
            </a:fld>
            <a:endParaRPr lang="en-US" altLang="en-US"/>
          </a:p>
        </p:txBody>
      </p:sp>
    </p:spTree>
    <p:extLst>
      <p:ext uri="{BB962C8B-B14F-4D97-AF65-F5344CB8AC3E}">
        <p14:creationId xmlns:p14="http://schemas.microsoft.com/office/powerpoint/2010/main" val="823812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lstStyle/>
          <a:p>
            <a:pPr lvl="0"/>
            <a:endParaRPr lang="en-US" noProof="0"/>
          </a:p>
        </p:txBody>
      </p:sp>
      <p:sp>
        <p:nvSpPr>
          <p:cNvPr id="4" name="Date Placeholder 3">
            <a:extLst>
              <a:ext uri="{FF2B5EF4-FFF2-40B4-BE49-F238E27FC236}">
                <a16:creationId xmlns:a16="http://schemas.microsoft.com/office/drawing/2014/main" id="{AF549DD7-DFC7-4C28-A184-0C241B956DD5}"/>
              </a:ext>
            </a:extLst>
          </p:cNvPr>
          <p:cNvSpPr>
            <a:spLocks noGrp="1"/>
          </p:cNvSpPr>
          <p:nvPr>
            <p:ph type="dt" sz="half" idx="10"/>
          </p:nvPr>
        </p:nvSpPr>
        <p:spPr>
          <a:xfrm>
            <a:off x="609600" y="6243638"/>
            <a:ext cx="2844800" cy="457200"/>
          </a:xfrm>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282D9CDE-C8A7-48D2-9501-EEFCF82D4065}"/>
              </a:ext>
            </a:extLst>
          </p:cNvPr>
          <p:cNvSpPr>
            <a:spLocks noGrp="1"/>
          </p:cNvSpPr>
          <p:nvPr>
            <p:ph type="ftr" sz="quarter" idx="11"/>
          </p:nvPr>
        </p:nvSpPr>
        <p:spPr>
          <a:xfrm>
            <a:off x="4165600" y="6248400"/>
            <a:ext cx="3860800" cy="457200"/>
          </a:xfrm>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663EAAD9-6D65-4A9D-BABE-D882BB75D836}"/>
              </a:ext>
            </a:extLst>
          </p:cNvPr>
          <p:cNvSpPr>
            <a:spLocks noGrp="1"/>
          </p:cNvSpPr>
          <p:nvPr>
            <p:ph type="sldNum" sz="quarter" idx="12"/>
          </p:nvPr>
        </p:nvSpPr>
        <p:spPr>
          <a:xfrm>
            <a:off x="8737600" y="6243638"/>
            <a:ext cx="2844800" cy="457200"/>
          </a:xfrm>
        </p:spPr>
        <p:txBody>
          <a:bodyPr/>
          <a:lstStyle>
            <a:lvl1pPr>
              <a:defRPr/>
            </a:lvl1pPr>
          </a:lstStyle>
          <a:p>
            <a:fld id="{7F513D19-68A2-4F82-BA1F-3507735BFFBE}" type="slidenum">
              <a:rPr lang="en-US" altLang="en-US"/>
              <a:pPr/>
              <a:t>‹#›</a:t>
            </a:fld>
            <a:endParaRPr lang="en-US" altLang="en-US"/>
          </a:p>
        </p:txBody>
      </p:sp>
    </p:spTree>
    <p:extLst>
      <p:ext uri="{BB962C8B-B14F-4D97-AF65-F5344CB8AC3E}">
        <p14:creationId xmlns:p14="http://schemas.microsoft.com/office/powerpoint/2010/main" val="1288255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03D27-8BC5-44A5-AEDF-53B4FF4C5EF9}"/>
              </a:ext>
            </a:extLst>
          </p:cNvPr>
          <p:cNvSpPr>
            <a:spLocks noGrp="1"/>
          </p:cNvSpPr>
          <p:nvPr>
            <p:ph type="title"/>
          </p:nvPr>
        </p:nvSpPr>
        <p:spPr>
          <a:xfrm>
            <a:off x="1422400" y="304801"/>
            <a:ext cx="10058400" cy="143192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9BF298-054F-46EE-A619-44371295D073}"/>
              </a:ext>
            </a:extLst>
          </p:cNvPr>
          <p:cNvSpPr>
            <a:spLocks noGrp="1"/>
          </p:cNvSpPr>
          <p:nvPr>
            <p:ph type="body" sz="half" idx="1"/>
          </p:nvPr>
        </p:nvSpPr>
        <p:spPr>
          <a:xfrm>
            <a:off x="1422400" y="1981200"/>
            <a:ext cx="49276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5402EE-BA7D-4A3B-86F1-CEEE50C2A0D1}"/>
              </a:ext>
            </a:extLst>
          </p:cNvPr>
          <p:cNvSpPr>
            <a:spLocks noGrp="1"/>
          </p:cNvSpPr>
          <p:nvPr>
            <p:ph sz="half" idx="2"/>
          </p:nvPr>
        </p:nvSpPr>
        <p:spPr>
          <a:xfrm>
            <a:off x="6553200" y="1981200"/>
            <a:ext cx="49276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553484-D2E0-442A-9891-6C11F9EC506F}"/>
              </a:ext>
            </a:extLst>
          </p:cNvPr>
          <p:cNvSpPr>
            <a:spLocks noGrp="1"/>
          </p:cNvSpPr>
          <p:nvPr>
            <p:ph type="dt" sz="half" idx="10"/>
          </p:nvPr>
        </p:nvSpPr>
        <p:spPr>
          <a:xfrm>
            <a:off x="1422400" y="6248400"/>
            <a:ext cx="2540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AE61186-2799-40C4-8FA3-1E5966422025}"/>
              </a:ext>
            </a:extLst>
          </p:cNvPr>
          <p:cNvSpPr>
            <a:spLocks noGrp="1"/>
          </p:cNvSpPr>
          <p:nvPr>
            <p:ph type="ftr" sz="quarter" idx="11"/>
          </p:nvPr>
        </p:nvSpPr>
        <p:spPr>
          <a:xfrm>
            <a:off x="45720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B6A5BA4-FB13-4C20-87E1-95143A1A809A}"/>
              </a:ext>
            </a:extLst>
          </p:cNvPr>
          <p:cNvSpPr>
            <a:spLocks noGrp="1"/>
          </p:cNvSpPr>
          <p:nvPr>
            <p:ph type="sldNum" sz="quarter" idx="12"/>
          </p:nvPr>
        </p:nvSpPr>
        <p:spPr>
          <a:xfrm>
            <a:off x="8940800" y="6248400"/>
            <a:ext cx="2540000" cy="457200"/>
          </a:xfrm>
        </p:spPr>
        <p:txBody>
          <a:bodyPr/>
          <a:lstStyle>
            <a:lvl1pPr>
              <a:defRPr/>
            </a:lvl1pPr>
          </a:lstStyle>
          <a:p>
            <a:fld id="{95CA1C85-612C-4D21-B504-80A4AD9824A3}" type="slidenum">
              <a:rPr lang="en-US" altLang="en-US"/>
              <a:pPr/>
              <a:t>‹#›</a:t>
            </a:fld>
            <a:endParaRPr lang="en-US" altLang="en-US"/>
          </a:p>
        </p:txBody>
      </p:sp>
    </p:spTree>
    <p:extLst>
      <p:ext uri="{BB962C8B-B14F-4D97-AF65-F5344CB8AC3E}">
        <p14:creationId xmlns:p14="http://schemas.microsoft.com/office/powerpoint/2010/main" val="2874310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AF5B0-9B8F-496E-9A88-17A355A839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399055-DDB7-4E7B-B297-5AF4D68D83E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0A884-DDE8-48ED-8940-85D7DAE5D08F}"/>
              </a:ext>
            </a:extLst>
          </p:cNvPr>
          <p:cNvSpPr>
            <a:spLocks noGrp="1"/>
          </p:cNvSpPr>
          <p:nvPr>
            <p:ph type="dt" sz="half" idx="10"/>
          </p:nvPr>
        </p:nvSpPr>
        <p:spPr/>
        <p:txBody>
          <a:bodyPr/>
          <a:lstStyle/>
          <a:p>
            <a:fld id="{E879A137-B747-4684-8C70-CF0B5306DE38}" type="datetimeFigureOut">
              <a:rPr lang="en-US" smtClean="0"/>
              <a:t>3/15/2024</a:t>
            </a:fld>
            <a:endParaRPr lang="en-US"/>
          </a:p>
        </p:txBody>
      </p:sp>
      <p:sp>
        <p:nvSpPr>
          <p:cNvPr id="5" name="Footer Placeholder 4">
            <a:extLst>
              <a:ext uri="{FF2B5EF4-FFF2-40B4-BE49-F238E27FC236}">
                <a16:creationId xmlns:a16="http://schemas.microsoft.com/office/drawing/2014/main" id="{A2FC1003-E1D3-42BB-9EA5-31B75644D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8DB4E7-C4D9-4B85-9B57-3AC15F2BF8D5}"/>
              </a:ext>
            </a:extLst>
          </p:cNvPr>
          <p:cNvSpPr>
            <a:spLocks noGrp="1"/>
          </p:cNvSpPr>
          <p:nvPr>
            <p:ph type="sldNum" sz="quarter" idx="12"/>
          </p:nvPr>
        </p:nvSpPr>
        <p:spPr/>
        <p:txBody>
          <a:bodyPr/>
          <a:lstStyle/>
          <a:p>
            <a:fld id="{1287EDC2-7980-43E8-9A33-FFC2F058B304}" type="slidenum">
              <a:rPr lang="en-US" smtClean="0"/>
              <a:t>‹#›</a:t>
            </a:fld>
            <a:endParaRPr lang="en-US"/>
          </a:p>
        </p:txBody>
      </p:sp>
    </p:spTree>
    <p:extLst>
      <p:ext uri="{BB962C8B-B14F-4D97-AF65-F5344CB8AC3E}">
        <p14:creationId xmlns:p14="http://schemas.microsoft.com/office/powerpoint/2010/main" val="4139426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C2E27-707E-4B34-A201-8643886115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FA0EB4-9FC7-4F9E-ADDD-0015F5C06C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DC53915-EC8B-4063-ACBD-14E7C7D6D311}"/>
              </a:ext>
            </a:extLst>
          </p:cNvPr>
          <p:cNvSpPr>
            <a:spLocks noGrp="1"/>
          </p:cNvSpPr>
          <p:nvPr>
            <p:ph type="dt" sz="half" idx="10"/>
          </p:nvPr>
        </p:nvSpPr>
        <p:spPr/>
        <p:txBody>
          <a:bodyPr/>
          <a:lstStyle/>
          <a:p>
            <a:fld id="{E879A137-B747-4684-8C70-CF0B5306DE38}" type="datetimeFigureOut">
              <a:rPr lang="en-US" smtClean="0"/>
              <a:t>3/15/2024</a:t>
            </a:fld>
            <a:endParaRPr lang="en-US"/>
          </a:p>
        </p:txBody>
      </p:sp>
      <p:sp>
        <p:nvSpPr>
          <p:cNvPr id="5" name="Footer Placeholder 4">
            <a:extLst>
              <a:ext uri="{FF2B5EF4-FFF2-40B4-BE49-F238E27FC236}">
                <a16:creationId xmlns:a16="http://schemas.microsoft.com/office/drawing/2014/main" id="{07D54F68-A5A8-4355-B3AB-A7E5284B8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EB0A2-42DF-4CB1-A52C-46F84AFCD38C}"/>
              </a:ext>
            </a:extLst>
          </p:cNvPr>
          <p:cNvSpPr>
            <a:spLocks noGrp="1"/>
          </p:cNvSpPr>
          <p:nvPr>
            <p:ph type="sldNum" sz="quarter" idx="12"/>
          </p:nvPr>
        </p:nvSpPr>
        <p:spPr/>
        <p:txBody>
          <a:bodyPr/>
          <a:lstStyle/>
          <a:p>
            <a:fld id="{1287EDC2-7980-43E8-9A33-FFC2F058B304}" type="slidenum">
              <a:rPr lang="en-US" smtClean="0"/>
              <a:t>‹#›</a:t>
            </a:fld>
            <a:endParaRPr lang="en-US"/>
          </a:p>
        </p:txBody>
      </p:sp>
    </p:spTree>
    <p:extLst>
      <p:ext uri="{BB962C8B-B14F-4D97-AF65-F5344CB8AC3E}">
        <p14:creationId xmlns:p14="http://schemas.microsoft.com/office/powerpoint/2010/main" val="512126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8E20B-B8EA-4791-8CB7-42BBAD1F03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4EBF2F-0B19-4E13-979A-B23D7DE71DD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0A918-A91B-4FF9-8F25-2834C7EB39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4470C4-5F3B-4C97-9071-78E48D99A14C}"/>
              </a:ext>
            </a:extLst>
          </p:cNvPr>
          <p:cNvSpPr>
            <a:spLocks noGrp="1"/>
          </p:cNvSpPr>
          <p:nvPr>
            <p:ph type="dt" sz="half" idx="10"/>
          </p:nvPr>
        </p:nvSpPr>
        <p:spPr/>
        <p:txBody>
          <a:bodyPr/>
          <a:lstStyle/>
          <a:p>
            <a:fld id="{E879A137-B747-4684-8C70-CF0B5306DE38}" type="datetimeFigureOut">
              <a:rPr lang="en-US" smtClean="0"/>
              <a:t>3/15/2024</a:t>
            </a:fld>
            <a:endParaRPr lang="en-US"/>
          </a:p>
        </p:txBody>
      </p:sp>
      <p:sp>
        <p:nvSpPr>
          <p:cNvPr id="6" name="Footer Placeholder 5">
            <a:extLst>
              <a:ext uri="{FF2B5EF4-FFF2-40B4-BE49-F238E27FC236}">
                <a16:creationId xmlns:a16="http://schemas.microsoft.com/office/drawing/2014/main" id="{089CF051-FAE5-4F1C-A19F-525A1BDAFD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248523-2643-446A-804C-430265B180CB}"/>
              </a:ext>
            </a:extLst>
          </p:cNvPr>
          <p:cNvSpPr>
            <a:spLocks noGrp="1"/>
          </p:cNvSpPr>
          <p:nvPr>
            <p:ph type="sldNum" sz="quarter" idx="12"/>
          </p:nvPr>
        </p:nvSpPr>
        <p:spPr/>
        <p:txBody>
          <a:bodyPr/>
          <a:lstStyle/>
          <a:p>
            <a:fld id="{1287EDC2-7980-43E8-9A33-FFC2F058B304}" type="slidenum">
              <a:rPr lang="en-US" smtClean="0"/>
              <a:t>‹#›</a:t>
            </a:fld>
            <a:endParaRPr lang="en-US"/>
          </a:p>
        </p:txBody>
      </p:sp>
    </p:spTree>
    <p:extLst>
      <p:ext uri="{BB962C8B-B14F-4D97-AF65-F5344CB8AC3E}">
        <p14:creationId xmlns:p14="http://schemas.microsoft.com/office/powerpoint/2010/main" val="3080343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1BAB1-2D07-4DFD-A744-F9E6FD5933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5EAB0D-2754-411A-80DF-E56A6A163F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0E37140-71FF-47D5-8366-4B4D434EDF6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4C780C-A8D6-4CE6-974C-B1D0C787AF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D7D6629-7CEC-48C0-9763-46F790BD3E0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BC6D10-EFD5-4CE9-8A09-D2C6583B3DE5}"/>
              </a:ext>
            </a:extLst>
          </p:cNvPr>
          <p:cNvSpPr>
            <a:spLocks noGrp="1"/>
          </p:cNvSpPr>
          <p:nvPr>
            <p:ph type="dt" sz="half" idx="10"/>
          </p:nvPr>
        </p:nvSpPr>
        <p:spPr/>
        <p:txBody>
          <a:bodyPr/>
          <a:lstStyle/>
          <a:p>
            <a:fld id="{E879A137-B747-4684-8C70-CF0B5306DE38}" type="datetimeFigureOut">
              <a:rPr lang="en-US" smtClean="0"/>
              <a:t>3/15/2024</a:t>
            </a:fld>
            <a:endParaRPr lang="en-US"/>
          </a:p>
        </p:txBody>
      </p:sp>
      <p:sp>
        <p:nvSpPr>
          <p:cNvPr id="8" name="Footer Placeholder 7">
            <a:extLst>
              <a:ext uri="{FF2B5EF4-FFF2-40B4-BE49-F238E27FC236}">
                <a16:creationId xmlns:a16="http://schemas.microsoft.com/office/drawing/2014/main" id="{374B2F70-5AB9-4C7E-8032-D64C57004D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DFB586-7F3C-4910-9222-FB560D9069B2}"/>
              </a:ext>
            </a:extLst>
          </p:cNvPr>
          <p:cNvSpPr>
            <a:spLocks noGrp="1"/>
          </p:cNvSpPr>
          <p:nvPr>
            <p:ph type="sldNum" sz="quarter" idx="12"/>
          </p:nvPr>
        </p:nvSpPr>
        <p:spPr/>
        <p:txBody>
          <a:bodyPr/>
          <a:lstStyle/>
          <a:p>
            <a:fld id="{1287EDC2-7980-43E8-9A33-FFC2F058B304}" type="slidenum">
              <a:rPr lang="en-US" smtClean="0"/>
              <a:t>‹#›</a:t>
            </a:fld>
            <a:endParaRPr lang="en-US"/>
          </a:p>
        </p:txBody>
      </p:sp>
    </p:spTree>
    <p:extLst>
      <p:ext uri="{BB962C8B-B14F-4D97-AF65-F5344CB8AC3E}">
        <p14:creationId xmlns:p14="http://schemas.microsoft.com/office/powerpoint/2010/main" val="2455085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C78E2-77F2-4585-A1BF-1BBF368B43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BB0634-6B1B-4A10-AA78-381B4C7CE443}"/>
              </a:ext>
            </a:extLst>
          </p:cNvPr>
          <p:cNvSpPr>
            <a:spLocks noGrp="1"/>
          </p:cNvSpPr>
          <p:nvPr>
            <p:ph type="dt" sz="half" idx="10"/>
          </p:nvPr>
        </p:nvSpPr>
        <p:spPr/>
        <p:txBody>
          <a:bodyPr/>
          <a:lstStyle/>
          <a:p>
            <a:fld id="{E879A137-B747-4684-8C70-CF0B5306DE38}" type="datetimeFigureOut">
              <a:rPr lang="en-US" smtClean="0"/>
              <a:t>3/15/2024</a:t>
            </a:fld>
            <a:endParaRPr lang="en-US"/>
          </a:p>
        </p:txBody>
      </p:sp>
      <p:sp>
        <p:nvSpPr>
          <p:cNvPr id="4" name="Footer Placeholder 3">
            <a:extLst>
              <a:ext uri="{FF2B5EF4-FFF2-40B4-BE49-F238E27FC236}">
                <a16:creationId xmlns:a16="http://schemas.microsoft.com/office/drawing/2014/main" id="{2BFA1642-EA29-4FBA-8742-928B018852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E2B17C-75C6-41FD-91FD-C73E40C3AF8A}"/>
              </a:ext>
            </a:extLst>
          </p:cNvPr>
          <p:cNvSpPr>
            <a:spLocks noGrp="1"/>
          </p:cNvSpPr>
          <p:nvPr>
            <p:ph type="sldNum" sz="quarter" idx="12"/>
          </p:nvPr>
        </p:nvSpPr>
        <p:spPr/>
        <p:txBody>
          <a:bodyPr/>
          <a:lstStyle/>
          <a:p>
            <a:fld id="{1287EDC2-7980-43E8-9A33-FFC2F058B304}" type="slidenum">
              <a:rPr lang="en-US" smtClean="0"/>
              <a:t>‹#›</a:t>
            </a:fld>
            <a:endParaRPr lang="en-US"/>
          </a:p>
        </p:txBody>
      </p:sp>
    </p:spTree>
    <p:extLst>
      <p:ext uri="{BB962C8B-B14F-4D97-AF65-F5344CB8AC3E}">
        <p14:creationId xmlns:p14="http://schemas.microsoft.com/office/powerpoint/2010/main" val="3287861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0AAB36-7DA0-4A32-A3DD-21D9965C918B}"/>
              </a:ext>
            </a:extLst>
          </p:cNvPr>
          <p:cNvSpPr>
            <a:spLocks noGrp="1"/>
          </p:cNvSpPr>
          <p:nvPr>
            <p:ph type="dt" sz="half" idx="10"/>
          </p:nvPr>
        </p:nvSpPr>
        <p:spPr/>
        <p:txBody>
          <a:bodyPr/>
          <a:lstStyle/>
          <a:p>
            <a:fld id="{E879A137-B747-4684-8C70-CF0B5306DE38}" type="datetimeFigureOut">
              <a:rPr lang="en-US" smtClean="0"/>
              <a:t>3/15/2024</a:t>
            </a:fld>
            <a:endParaRPr lang="en-US"/>
          </a:p>
        </p:txBody>
      </p:sp>
      <p:sp>
        <p:nvSpPr>
          <p:cNvPr id="3" name="Footer Placeholder 2">
            <a:extLst>
              <a:ext uri="{FF2B5EF4-FFF2-40B4-BE49-F238E27FC236}">
                <a16:creationId xmlns:a16="http://schemas.microsoft.com/office/drawing/2014/main" id="{8E53B9A0-D5DE-4801-A69D-9751E4C1C8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E861DB-A69C-40A6-8CAA-56526832E409}"/>
              </a:ext>
            </a:extLst>
          </p:cNvPr>
          <p:cNvSpPr>
            <a:spLocks noGrp="1"/>
          </p:cNvSpPr>
          <p:nvPr>
            <p:ph type="sldNum" sz="quarter" idx="12"/>
          </p:nvPr>
        </p:nvSpPr>
        <p:spPr/>
        <p:txBody>
          <a:bodyPr/>
          <a:lstStyle/>
          <a:p>
            <a:fld id="{1287EDC2-7980-43E8-9A33-FFC2F058B304}" type="slidenum">
              <a:rPr lang="en-US" smtClean="0"/>
              <a:t>‹#›</a:t>
            </a:fld>
            <a:endParaRPr lang="en-US"/>
          </a:p>
        </p:txBody>
      </p:sp>
    </p:spTree>
    <p:extLst>
      <p:ext uri="{BB962C8B-B14F-4D97-AF65-F5344CB8AC3E}">
        <p14:creationId xmlns:p14="http://schemas.microsoft.com/office/powerpoint/2010/main" val="3425693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28086-2CAC-4E34-AC85-D6BE38EA03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D881B1-BFA4-4F72-8576-A29DFFEA87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B31EC9-1505-494B-8911-BBE292A3E4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A5FF07-3A23-4135-ACF9-C503DDD21A21}"/>
              </a:ext>
            </a:extLst>
          </p:cNvPr>
          <p:cNvSpPr>
            <a:spLocks noGrp="1"/>
          </p:cNvSpPr>
          <p:nvPr>
            <p:ph type="dt" sz="half" idx="10"/>
          </p:nvPr>
        </p:nvSpPr>
        <p:spPr/>
        <p:txBody>
          <a:bodyPr/>
          <a:lstStyle/>
          <a:p>
            <a:fld id="{E879A137-B747-4684-8C70-CF0B5306DE38}" type="datetimeFigureOut">
              <a:rPr lang="en-US" smtClean="0"/>
              <a:t>3/15/2024</a:t>
            </a:fld>
            <a:endParaRPr lang="en-US"/>
          </a:p>
        </p:txBody>
      </p:sp>
      <p:sp>
        <p:nvSpPr>
          <p:cNvPr id="6" name="Footer Placeholder 5">
            <a:extLst>
              <a:ext uri="{FF2B5EF4-FFF2-40B4-BE49-F238E27FC236}">
                <a16:creationId xmlns:a16="http://schemas.microsoft.com/office/drawing/2014/main" id="{146AEFE6-ABE5-4FD7-A6F7-C8B1AD6F1F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C17B06-3459-4C78-8B5D-8DD9ACBCB1D1}"/>
              </a:ext>
            </a:extLst>
          </p:cNvPr>
          <p:cNvSpPr>
            <a:spLocks noGrp="1"/>
          </p:cNvSpPr>
          <p:nvPr>
            <p:ph type="sldNum" sz="quarter" idx="12"/>
          </p:nvPr>
        </p:nvSpPr>
        <p:spPr/>
        <p:txBody>
          <a:bodyPr/>
          <a:lstStyle/>
          <a:p>
            <a:fld id="{1287EDC2-7980-43E8-9A33-FFC2F058B304}" type="slidenum">
              <a:rPr lang="en-US" smtClean="0"/>
              <a:t>‹#›</a:t>
            </a:fld>
            <a:endParaRPr lang="en-US"/>
          </a:p>
        </p:txBody>
      </p:sp>
    </p:spTree>
    <p:extLst>
      <p:ext uri="{BB962C8B-B14F-4D97-AF65-F5344CB8AC3E}">
        <p14:creationId xmlns:p14="http://schemas.microsoft.com/office/powerpoint/2010/main" val="3060788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25E34-A4E9-4B73-98DA-BCD7353B5A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D98BC9-FE59-4F4C-8C34-A9E1963FDC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80D475-F32D-4330-9873-EA713FB0A4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520231-07CC-4C91-808C-489D5BF22661}"/>
              </a:ext>
            </a:extLst>
          </p:cNvPr>
          <p:cNvSpPr>
            <a:spLocks noGrp="1"/>
          </p:cNvSpPr>
          <p:nvPr>
            <p:ph type="dt" sz="half" idx="10"/>
          </p:nvPr>
        </p:nvSpPr>
        <p:spPr/>
        <p:txBody>
          <a:bodyPr/>
          <a:lstStyle/>
          <a:p>
            <a:fld id="{E879A137-B747-4684-8C70-CF0B5306DE38}" type="datetimeFigureOut">
              <a:rPr lang="en-US" smtClean="0"/>
              <a:t>3/15/2024</a:t>
            </a:fld>
            <a:endParaRPr lang="en-US"/>
          </a:p>
        </p:txBody>
      </p:sp>
      <p:sp>
        <p:nvSpPr>
          <p:cNvPr id="6" name="Footer Placeholder 5">
            <a:extLst>
              <a:ext uri="{FF2B5EF4-FFF2-40B4-BE49-F238E27FC236}">
                <a16:creationId xmlns:a16="http://schemas.microsoft.com/office/drawing/2014/main" id="{16258F97-FBB9-44FF-85AB-B47E591F9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D6DB41-6D24-46B4-9B30-CF1CDD8D3E3B}"/>
              </a:ext>
            </a:extLst>
          </p:cNvPr>
          <p:cNvSpPr>
            <a:spLocks noGrp="1"/>
          </p:cNvSpPr>
          <p:nvPr>
            <p:ph type="sldNum" sz="quarter" idx="12"/>
          </p:nvPr>
        </p:nvSpPr>
        <p:spPr/>
        <p:txBody>
          <a:bodyPr/>
          <a:lstStyle/>
          <a:p>
            <a:fld id="{1287EDC2-7980-43E8-9A33-FFC2F058B304}" type="slidenum">
              <a:rPr lang="en-US" smtClean="0"/>
              <a:t>‹#›</a:t>
            </a:fld>
            <a:endParaRPr lang="en-US"/>
          </a:p>
        </p:txBody>
      </p:sp>
    </p:spTree>
    <p:extLst>
      <p:ext uri="{BB962C8B-B14F-4D97-AF65-F5344CB8AC3E}">
        <p14:creationId xmlns:p14="http://schemas.microsoft.com/office/powerpoint/2010/main" val="3287056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9F535C-EDA9-4417-A8E9-31FD99ECD9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9A8460-286A-4626-B061-87F27F6F76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95588-07A4-495A-9A8D-EA4EEF60AE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9A137-B747-4684-8C70-CF0B5306DE38}" type="datetimeFigureOut">
              <a:rPr lang="en-US" smtClean="0"/>
              <a:t>3/15/2024</a:t>
            </a:fld>
            <a:endParaRPr lang="en-US"/>
          </a:p>
        </p:txBody>
      </p:sp>
      <p:sp>
        <p:nvSpPr>
          <p:cNvPr id="5" name="Footer Placeholder 4">
            <a:extLst>
              <a:ext uri="{FF2B5EF4-FFF2-40B4-BE49-F238E27FC236}">
                <a16:creationId xmlns:a16="http://schemas.microsoft.com/office/drawing/2014/main" id="{BB572BBB-27DA-420B-B176-E46F957DA4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849B55-0FB6-4E4A-AD3A-40F9999D2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87EDC2-7980-43E8-9A33-FFC2F058B304}" type="slidenum">
              <a:rPr lang="en-US" smtClean="0"/>
              <a:t>‹#›</a:t>
            </a:fld>
            <a:endParaRPr lang="en-US"/>
          </a:p>
        </p:txBody>
      </p:sp>
    </p:spTree>
    <p:extLst>
      <p:ext uri="{BB962C8B-B14F-4D97-AF65-F5344CB8AC3E}">
        <p14:creationId xmlns:p14="http://schemas.microsoft.com/office/powerpoint/2010/main" val="2508086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images.google.com/imgres?imgurl=http://www.selectsires.com/SC_Measure.2_3-02.jpg&amp;imgrefurl=http://www.selectsires.com/news_lifecycle.html&amp;h=308&amp;w=400&amp;sz=35&amp;hl=en&amp;start=1&amp;um=1&amp;tbnid=g2LXnjc9EulwKM:&amp;tbnh=95&amp;tbnw=124&amp;prev=/images%3Fq%3Dscrotal%2Bcircumference%26svnum%3D10%26um%3D1%26hl%3Den%26rlz%3D1T4GGIH_enUS211US212" TargetMode="External"/><Relationship Id="rId1" Type="http://schemas.openxmlformats.org/officeDocument/2006/relationships/slideLayout" Target="../slideLayouts/slideLayout15.xml"/><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0.w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7.xml"/><Relationship Id="rId1" Type="http://schemas.openxmlformats.org/officeDocument/2006/relationships/vmlDrawing" Target="../drawings/vmlDrawing2.vml"/><Relationship Id="rId4" Type="http://schemas.openxmlformats.org/officeDocument/2006/relationships/image" Target="../media/image71.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5.xml"/><Relationship Id="rId4" Type="http://schemas.openxmlformats.org/officeDocument/2006/relationships/image" Target="../media/image7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control" Target="../activeX/activeX7.xml"/><Relationship Id="rId13" Type="http://schemas.openxmlformats.org/officeDocument/2006/relationships/image" Target="../media/image80.wmf"/><Relationship Id="rId3" Type="http://schemas.openxmlformats.org/officeDocument/2006/relationships/control" Target="../activeX/activeX2.xml"/><Relationship Id="rId7" Type="http://schemas.openxmlformats.org/officeDocument/2006/relationships/control" Target="../activeX/activeX6.xml"/><Relationship Id="rId12" Type="http://schemas.openxmlformats.org/officeDocument/2006/relationships/image" Target="../media/image87.jpeg"/><Relationship Id="rId17" Type="http://schemas.openxmlformats.org/officeDocument/2006/relationships/image" Target="../media/image84.wmf"/><Relationship Id="rId2" Type="http://schemas.openxmlformats.org/officeDocument/2006/relationships/control" Target="../activeX/activeX1.xml"/><Relationship Id="rId16" Type="http://schemas.openxmlformats.org/officeDocument/2006/relationships/image" Target="../media/image83.wmf"/><Relationship Id="rId1" Type="http://schemas.openxmlformats.org/officeDocument/2006/relationships/vmlDrawing" Target="../drawings/vmlDrawing3.vml"/><Relationship Id="rId6" Type="http://schemas.openxmlformats.org/officeDocument/2006/relationships/control" Target="../activeX/activeX5.xml"/><Relationship Id="rId11" Type="http://schemas.openxmlformats.org/officeDocument/2006/relationships/image" Target="../media/image86.jpeg"/><Relationship Id="rId5" Type="http://schemas.openxmlformats.org/officeDocument/2006/relationships/control" Target="../activeX/activeX4.xml"/><Relationship Id="rId15" Type="http://schemas.openxmlformats.org/officeDocument/2006/relationships/image" Target="../media/image82.wmf"/><Relationship Id="rId10" Type="http://schemas.openxmlformats.org/officeDocument/2006/relationships/image" Target="../media/image85.png"/><Relationship Id="rId4" Type="http://schemas.openxmlformats.org/officeDocument/2006/relationships/control" Target="../activeX/activeX3.xml"/><Relationship Id="rId9" Type="http://schemas.openxmlformats.org/officeDocument/2006/relationships/slideLayout" Target="../slideLayouts/slideLayout15.xml"/><Relationship Id="rId14" Type="http://schemas.openxmlformats.org/officeDocument/2006/relationships/image" Target="../media/image81.w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250149C9-B5CB-42C3-9F7E-8FB1FCEA8022}"/>
              </a:ext>
            </a:extLst>
          </p:cNvPr>
          <p:cNvSpPr>
            <a:spLocks noGrp="1" noChangeArrowheads="1"/>
          </p:cNvSpPr>
          <p:nvPr>
            <p:ph type="title"/>
          </p:nvPr>
        </p:nvSpPr>
        <p:spPr>
          <a:xfrm>
            <a:off x="2057400" y="685800"/>
            <a:ext cx="7772400" cy="838200"/>
          </a:xfrm>
        </p:spPr>
        <p:txBody>
          <a:bodyPr/>
          <a:lstStyle/>
          <a:p>
            <a:pPr eaLnBrk="1" hangingPunct="1">
              <a:defRPr/>
            </a:pPr>
            <a:r>
              <a:rPr lang="en-US" sz="4000">
                <a:solidFill>
                  <a:schemeClr val="bg2"/>
                </a:solidFill>
                <a:effectLst>
                  <a:outerShdw blurRad="38100" dist="38100" dir="2700000" algn="tl">
                    <a:srgbClr val="C0C0C0"/>
                  </a:outerShdw>
                </a:effectLst>
              </a:rPr>
              <a:t>Overview of Terminology</a:t>
            </a:r>
            <a:endParaRPr lang="en-US" sz="4000">
              <a:solidFill>
                <a:schemeClr val="bg2"/>
              </a:solidFill>
            </a:endParaRPr>
          </a:p>
        </p:txBody>
      </p:sp>
      <p:sp>
        <p:nvSpPr>
          <p:cNvPr id="4099" name="Rectangle 3">
            <a:extLst>
              <a:ext uri="{FF2B5EF4-FFF2-40B4-BE49-F238E27FC236}">
                <a16:creationId xmlns:a16="http://schemas.microsoft.com/office/drawing/2014/main" id="{73A6D4DE-91E8-4EC2-849E-00AD0A25B35E}"/>
              </a:ext>
            </a:extLst>
          </p:cNvPr>
          <p:cNvSpPr>
            <a:spLocks noGrp="1" noChangeArrowheads="1"/>
          </p:cNvSpPr>
          <p:nvPr>
            <p:ph type="body" idx="1"/>
          </p:nvPr>
        </p:nvSpPr>
        <p:spPr>
          <a:xfrm>
            <a:off x="1905000" y="1981200"/>
            <a:ext cx="8382000" cy="4648200"/>
          </a:xfrm>
        </p:spPr>
        <p:txBody>
          <a:bodyPr>
            <a:normAutofit lnSpcReduction="10000"/>
          </a:bodyPr>
          <a:lstStyle/>
          <a:p>
            <a:pPr eaLnBrk="1" hangingPunct="1">
              <a:buFont typeface="Wingdings" panose="05000000000000000000" pitchFamily="2" charset="2"/>
              <a:buNone/>
            </a:pPr>
            <a:r>
              <a:rPr lang="en-US" altLang="en-US" sz="2400"/>
              <a:t>Beef – meat from cattle older than calves</a:t>
            </a:r>
          </a:p>
          <a:p>
            <a:pPr eaLnBrk="1" hangingPunct="1">
              <a:buFont typeface="Wingdings" panose="05000000000000000000" pitchFamily="2" charset="2"/>
              <a:buNone/>
            </a:pPr>
            <a:endParaRPr lang="en-US" altLang="en-US" sz="1000"/>
          </a:p>
          <a:p>
            <a:pPr eaLnBrk="1" hangingPunct="1">
              <a:buFont typeface="Wingdings" panose="05000000000000000000" pitchFamily="2" charset="2"/>
              <a:buNone/>
            </a:pPr>
            <a:r>
              <a:rPr lang="en-US" altLang="en-US" sz="2400"/>
              <a:t>Bovine – general family grouping of cattle</a:t>
            </a:r>
          </a:p>
          <a:p>
            <a:pPr eaLnBrk="1" hangingPunct="1">
              <a:buFont typeface="Wingdings" panose="05000000000000000000" pitchFamily="2" charset="2"/>
              <a:buNone/>
            </a:pPr>
            <a:endParaRPr lang="en-US" altLang="en-US" sz="1000"/>
          </a:p>
          <a:p>
            <a:pPr eaLnBrk="1" hangingPunct="1">
              <a:buFont typeface="Wingdings" panose="05000000000000000000" pitchFamily="2" charset="2"/>
              <a:buNone/>
            </a:pPr>
            <a:r>
              <a:rPr lang="en-US" altLang="en-US" sz="2400"/>
              <a:t>Bull – uncastrated (intact) male bovine</a:t>
            </a:r>
          </a:p>
          <a:p>
            <a:pPr eaLnBrk="1" hangingPunct="1">
              <a:buFont typeface="Wingdings" panose="05000000000000000000" pitchFamily="2" charset="2"/>
              <a:buNone/>
            </a:pPr>
            <a:endParaRPr lang="en-US" altLang="en-US" sz="1000"/>
          </a:p>
          <a:p>
            <a:pPr eaLnBrk="1" hangingPunct="1">
              <a:buFont typeface="Wingdings" panose="05000000000000000000" pitchFamily="2" charset="2"/>
              <a:buNone/>
            </a:pPr>
            <a:r>
              <a:rPr lang="en-US" altLang="en-US" sz="2400"/>
              <a:t>Bullock – young bull (less than 20 months)</a:t>
            </a:r>
          </a:p>
          <a:p>
            <a:pPr eaLnBrk="1" hangingPunct="1">
              <a:buFont typeface="Wingdings" panose="05000000000000000000" pitchFamily="2" charset="2"/>
              <a:buNone/>
            </a:pPr>
            <a:endParaRPr lang="en-US" altLang="en-US" sz="1000"/>
          </a:p>
          <a:p>
            <a:pPr eaLnBrk="1" hangingPunct="1">
              <a:buFont typeface="Wingdings" panose="05000000000000000000" pitchFamily="2" charset="2"/>
              <a:buNone/>
            </a:pPr>
            <a:r>
              <a:rPr lang="en-US" altLang="en-US" sz="2400"/>
              <a:t>Calf – sexually immature young of cattle</a:t>
            </a:r>
            <a:endParaRPr lang="en-US" altLang="en-US" sz="1000"/>
          </a:p>
          <a:p>
            <a:pPr eaLnBrk="1" hangingPunct="1">
              <a:buFont typeface="Wingdings" panose="05000000000000000000" pitchFamily="2" charset="2"/>
              <a:buNone/>
            </a:pPr>
            <a:endParaRPr lang="en-US" altLang="en-US" sz="1000"/>
          </a:p>
          <a:p>
            <a:pPr eaLnBrk="1" hangingPunct="1">
              <a:buFont typeface="Wingdings" panose="05000000000000000000" pitchFamily="2" charset="2"/>
              <a:buNone/>
            </a:pPr>
            <a:r>
              <a:rPr lang="en-US" altLang="en-US" sz="2400"/>
              <a:t>Calving – act of giving birth</a:t>
            </a:r>
            <a:endParaRPr lang="en-US" altLang="en-US" sz="1000"/>
          </a:p>
          <a:p>
            <a:pPr eaLnBrk="1" hangingPunct="1">
              <a:buFont typeface="Wingdings" panose="05000000000000000000" pitchFamily="2" charset="2"/>
              <a:buNone/>
            </a:pPr>
            <a:endParaRPr lang="en-US" altLang="en-US" sz="1000"/>
          </a:p>
          <a:p>
            <a:pPr eaLnBrk="1" hangingPunct="1">
              <a:buFont typeface="Wingdings" panose="05000000000000000000" pitchFamily="2" charset="2"/>
              <a:buNone/>
            </a:pPr>
            <a:r>
              <a:rPr lang="en-US" altLang="en-US" sz="2400"/>
              <a:t>Cow – mature female, usually having had at least one calf</a:t>
            </a:r>
          </a:p>
          <a:p>
            <a:pPr eaLnBrk="1" hangingPunct="1">
              <a:buFont typeface="Wingdings" panose="05000000000000000000" pitchFamily="2" charset="2"/>
              <a:buNone/>
            </a:pPr>
            <a:endParaRPr lang="en-US" altLang="en-US" sz="2400">
              <a:solidFill>
                <a:srgbClr val="FFFF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A05ECB2-C0FA-4E89-B4AF-06EEFEA3487D}"/>
              </a:ext>
            </a:extLst>
          </p:cNvPr>
          <p:cNvSpPr>
            <a:spLocks noGrp="1" noChangeArrowheads="1"/>
          </p:cNvSpPr>
          <p:nvPr>
            <p:ph type="title"/>
          </p:nvPr>
        </p:nvSpPr>
        <p:spPr/>
        <p:txBody>
          <a:bodyPr/>
          <a:lstStyle/>
          <a:p>
            <a:pPr eaLnBrk="1" hangingPunct="1"/>
            <a:r>
              <a:rPr lang="en-US" altLang="en-US"/>
              <a:t>U.S. Beef Industry</a:t>
            </a:r>
          </a:p>
        </p:txBody>
      </p:sp>
      <p:sp>
        <p:nvSpPr>
          <p:cNvPr id="14339" name="Rectangle 3">
            <a:extLst>
              <a:ext uri="{FF2B5EF4-FFF2-40B4-BE49-F238E27FC236}">
                <a16:creationId xmlns:a16="http://schemas.microsoft.com/office/drawing/2014/main" id="{A3E2A3EC-AF59-4149-8F33-B4B63FF8202C}"/>
              </a:ext>
            </a:extLst>
          </p:cNvPr>
          <p:cNvSpPr>
            <a:spLocks noGrp="1" noChangeArrowheads="1"/>
          </p:cNvSpPr>
          <p:nvPr>
            <p:ph type="body" idx="1"/>
          </p:nvPr>
        </p:nvSpPr>
        <p:spPr/>
        <p:txBody>
          <a:bodyPr/>
          <a:lstStyle/>
          <a:p>
            <a:pPr eaLnBrk="1" hangingPunct="1">
              <a:lnSpc>
                <a:spcPct val="80000"/>
              </a:lnSpc>
            </a:pPr>
            <a:r>
              <a:rPr lang="en-US" altLang="en-US"/>
              <a:t>Beef production has increased even though # cattle has decreased</a:t>
            </a:r>
          </a:p>
          <a:p>
            <a:pPr eaLnBrk="1" hangingPunct="1">
              <a:lnSpc>
                <a:spcPct val="80000"/>
              </a:lnSpc>
            </a:pPr>
            <a:r>
              <a:rPr lang="en-US" altLang="en-US"/>
              <a:t>Why?</a:t>
            </a:r>
          </a:p>
          <a:p>
            <a:pPr lvl="1" eaLnBrk="1" hangingPunct="1">
              <a:lnSpc>
                <a:spcPct val="80000"/>
              </a:lnSpc>
              <a:buFont typeface="Wingdings" panose="05000000000000000000" pitchFamily="2" charset="2"/>
              <a:buAutoNum type="arabicPeriod"/>
            </a:pPr>
            <a:r>
              <a:rPr lang="en-US" altLang="en-US"/>
              <a:t>Average carcass weight has increased (579lb in 1975 to 776lb in 2007)</a:t>
            </a:r>
          </a:p>
          <a:p>
            <a:pPr lvl="1" eaLnBrk="1" hangingPunct="1">
              <a:lnSpc>
                <a:spcPct val="80000"/>
              </a:lnSpc>
              <a:buFont typeface="Wingdings" panose="05000000000000000000" pitchFamily="2" charset="2"/>
              <a:buAutoNum type="arabicPeriod"/>
            </a:pPr>
            <a:r>
              <a:rPr lang="en-US" altLang="en-US"/>
              <a:t>Increased # of cattle fed per feedlot (2.4 times the feedlot capacity)</a:t>
            </a:r>
          </a:p>
          <a:p>
            <a:pPr lvl="1" eaLnBrk="1" hangingPunct="1">
              <a:lnSpc>
                <a:spcPct val="80000"/>
              </a:lnSpc>
              <a:buFont typeface="Wingdings" panose="05000000000000000000" pitchFamily="2" charset="2"/>
              <a:buAutoNum type="arabicPeriod"/>
            </a:pPr>
            <a:r>
              <a:rPr lang="en-US" altLang="en-US"/>
              <a:t>Market age of cattle has decreased</a:t>
            </a:r>
          </a:p>
          <a:p>
            <a:pPr lvl="1" eaLnBrk="1" hangingPunct="1">
              <a:lnSpc>
                <a:spcPct val="80000"/>
              </a:lnSpc>
              <a:buFont typeface="Wingdings" panose="05000000000000000000" pitchFamily="2" charset="2"/>
              <a:buAutoNum type="arabicPeriod"/>
            </a:pPr>
            <a:r>
              <a:rPr lang="en-US" altLang="en-US"/>
              <a:t>More crossbreeding and faster gaining European breeds</a:t>
            </a:r>
          </a:p>
          <a:p>
            <a:pPr lvl="1" eaLnBrk="1" hangingPunct="1">
              <a:lnSpc>
                <a:spcPct val="80000"/>
              </a:lnSpc>
              <a:buFont typeface="Wingdings" panose="05000000000000000000" pitchFamily="2" charset="2"/>
              <a:buAutoNum type="arabicPeriod"/>
            </a:pPr>
            <a:r>
              <a:rPr lang="en-US" altLang="en-US"/>
              <a:t>More Canadian and Mexican calves are imported and fed in the U.S.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014BDC8C-40C8-4ECB-A608-9D4EDE30F35D}"/>
              </a:ext>
            </a:extLst>
          </p:cNvPr>
          <p:cNvSpPr>
            <a:spLocks noGrp="1" noChangeArrowheads="1"/>
          </p:cNvSpPr>
          <p:nvPr>
            <p:ph type="title"/>
          </p:nvPr>
        </p:nvSpPr>
        <p:spPr/>
        <p:txBody>
          <a:bodyPr/>
          <a:lstStyle/>
          <a:p>
            <a:r>
              <a:rPr lang="en-US" altLang="en-US"/>
              <a:t>Beef Cattle</a:t>
            </a:r>
          </a:p>
        </p:txBody>
      </p:sp>
      <p:sp>
        <p:nvSpPr>
          <p:cNvPr id="39939" name="Rectangle 3">
            <a:extLst>
              <a:ext uri="{FF2B5EF4-FFF2-40B4-BE49-F238E27FC236}">
                <a16:creationId xmlns:a16="http://schemas.microsoft.com/office/drawing/2014/main" id="{DC6061C4-5BEE-4DD1-8C02-FB5C5DA243ED}"/>
              </a:ext>
            </a:extLst>
          </p:cNvPr>
          <p:cNvSpPr>
            <a:spLocks noGrp="1" noChangeArrowheads="1"/>
          </p:cNvSpPr>
          <p:nvPr>
            <p:ph type="body" idx="1"/>
          </p:nvPr>
        </p:nvSpPr>
        <p:spPr/>
        <p:txBody>
          <a:bodyPr/>
          <a:lstStyle/>
          <a:p>
            <a:pPr lvl="1">
              <a:lnSpc>
                <a:spcPct val="80000"/>
              </a:lnSpc>
            </a:pPr>
            <a:r>
              <a:rPr lang="en-US" altLang="en-US" sz="2000"/>
              <a:t>Nutritional deficiencies</a:t>
            </a:r>
          </a:p>
          <a:p>
            <a:pPr lvl="1">
              <a:lnSpc>
                <a:spcPct val="80000"/>
              </a:lnSpc>
            </a:pPr>
            <a:r>
              <a:rPr lang="en-US" altLang="en-US" sz="2000"/>
              <a:t>The Role of Viruses</a:t>
            </a:r>
          </a:p>
          <a:p>
            <a:pPr lvl="1">
              <a:lnSpc>
                <a:spcPct val="80000"/>
              </a:lnSpc>
            </a:pPr>
            <a:r>
              <a:rPr lang="en-US" altLang="en-US" sz="2000"/>
              <a:t>IBR (Infectious Bovine Rhinotracheitis)</a:t>
            </a:r>
          </a:p>
          <a:p>
            <a:pPr lvl="1">
              <a:lnSpc>
                <a:spcPct val="80000"/>
              </a:lnSpc>
            </a:pPr>
            <a:r>
              <a:rPr lang="en-US" altLang="en-US" sz="2000"/>
              <a:t>BVD (Bovine Virus Diarrhea)</a:t>
            </a:r>
          </a:p>
          <a:p>
            <a:pPr>
              <a:lnSpc>
                <a:spcPct val="80000"/>
              </a:lnSpc>
              <a:buFont typeface="Wingdings" panose="05000000000000000000" pitchFamily="2" charset="2"/>
              <a:buNone/>
            </a:pPr>
            <a:endParaRPr lang="en-US" altLang="en-US" sz="2400"/>
          </a:p>
          <a:p>
            <a:pPr algn="ctr">
              <a:lnSpc>
                <a:spcPct val="80000"/>
              </a:lnSpc>
              <a:buFont typeface="Wingdings" panose="05000000000000000000" pitchFamily="2" charset="2"/>
              <a:buNone/>
            </a:pPr>
            <a:r>
              <a:rPr lang="en-US" altLang="en-US" sz="2400" b="1"/>
              <a:t>(can vaccinate; boost before shipping or any big stress; some people try probiotics which are microbial stimulating agents to stimulate “good” microbes in the rumen before shipping for overall health; house in well ventilated area; some treat with antibiotics before shipping if not going for slaughter)</a:t>
            </a:r>
            <a:endParaRPr lang="en-US" altLang="en-US" sz="2400"/>
          </a:p>
          <a:p>
            <a:pPr>
              <a:lnSpc>
                <a:spcPct val="80000"/>
              </a:lnSpc>
            </a:pPr>
            <a:endParaRPr lang="en-US" altLang="en-US" sz="240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FA508ADE-2833-452D-AF36-5D067550ADD9}"/>
              </a:ext>
            </a:extLst>
          </p:cNvPr>
          <p:cNvSpPr>
            <a:spLocks noGrp="1" noChangeArrowheads="1"/>
          </p:cNvSpPr>
          <p:nvPr>
            <p:ph type="title"/>
          </p:nvPr>
        </p:nvSpPr>
        <p:spPr/>
        <p:txBody>
          <a:bodyPr/>
          <a:lstStyle/>
          <a:p>
            <a:r>
              <a:rPr lang="en-US" altLang="en-US"/>
              <a:t>Beef Cattle</a:t>
            </a:r>
          </a:p>
        </p:txBody>
      </p:sp>
      <p:sp>
        <p:nvSpPr>
          <p:cNvPr id="41987" name="Rectangle 3">
            <a:extLst>
              <a:ext uri="{FF2B5EF4-FFF2-40B4-BE49-F238E27FC236}">
                <a16:creationId xmlns:a16="http://schemas.microsoft.com/office/drawing/2014/main" id="{C16D1B39-E459-4CF5-91B5-3B2F855F0F2A}"/>
              </a:ext>
            </a:extLst>
          </p:cNvPr>
          <p:cNvSpPr>
            <a:spLocks noGrp="1" noChangeArrowheads="1"/>
          </p:cNvSpPr>
          <p:nvPr>
            <p:ph type="body" sz="half" idx="1"/>
          </p:nvPr>
        </p:nvSpPr>
        <p:spPr/>
        <p:txBody>
          <a:bodyPr/>
          <a:lstStyle/>
          <a:p>
            <a:r>
              <a:rPr lang="en-US" altLang="en-US" sz="2400"/>
              <a:t>Common reproductive diseases in cattle: </a:t>
            </a:r>
          </a:p>
          <a:p>
            <a:pPr lvl="1"/>
            <a:r>
              <a:rPr lang="en-US" altLang="en-US" sz="2000"/>
              <a:t>Brucellosis</a:t>
            </a:r>
          </a:p>
          <a:p>
            <a:pPr lvl="1"/>
            <a:r>
              <a:rPr lang="en-US" altLang="en-US" sz="2000"/>
              <a:t>Leptospirosis</a:t>
            </a:r>
          </a:p>
          <a:p>
            <a:pPr lvl="1"/>
            <a:r>
              <a:rPr lang="en-US" altLang="en-US" sz="2000"/>
              <a:t>IBR (Infectious Bovine Rhinotracheitis)</a:t>
            </a:r>
          </a:p>
          <a:p>
            <a:pPr lvl="1"/>
            <a:r>
              <a:rPr lang="en-US" altLang="en-US" sz="2000"/>
              <a:t>BVD (Bovine Virus Diarrhea)</a:t>
            </a:r>
          </a:p>
          <a:p>
            <a:pPr lvl="1"/>
            <a:r>
              <a:rPr lang="en-US" altLang="en-US" sz="2000"/>
              <a:t>Are infectious diseases that can affect reproductive capabilities </a:t>
            </a:r>
            <a:endParaRPr lang="en-US" altLang="en-US" sz="2000" b="1" i="1"/>
          </a:p>
          <a:p>
            <a:endParaRPr lang="en-US" altLang="en-US" sz="2400"/>
          </a:p>
        </p:txBody>
      </p:sp>
      <p:sp>
        <p:nvSpPr>
          <p:cNvPr id="41988" name="Rectangle 4">
            <a:extLst>
              <a:ext uri="{FF2B5EF4-FFF2-40B4-BE49-F238E27FC236}">
                <a16:creationId xmlns:a16="http://schemas.microsoft.com/office/drawing/2014/main" id="{559A89EA-BFB2-4DEA-B652-E418D9E7224C}"/>
              </a:ext>
            </a:extLst>
          </p:cNvPr>
          <p:cNvSpPr>
            <a:spLocks noGrp="1" noChangeArrowheads="1"/>
          </p:cNvSpPr>
          <p:nvPr>
            <p:ph sz="half" idx="2"/>
          </p:nvPr>
        </p:nvSpPr>
        <p:spPr/>
        <p:txBody>
          <a:bodyPr/>
          <a:lstStyle/>
          <a:p>
            <a:endParaRPr lang="en-US" altLang="en-US" sz="2400"/>
          </a:p>
        </p:txBody>
      </p:sp>
      <p:pic>
        <p:nvPicPr>
          <p:cNvPr id="41990" name="Picture 6" descr="cowcalf+2">
            <a:extLst>
              <a:ext uri="{FF2B5EF4-FFF2-40B4-BE49-F238E27FC236}">
                <a16:creationId xmlns:a16="http://schemas.microsoft.com/office/drawing/2014/main" id="{47F0562A-5B6F-43E1-B0CF-2F0D1662B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514600"/>
            <a:ext cx="3657600"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AEB6D31-A467-47BA-A35C-33FF39561B68}"/>
              </a:ext>
            </a:extLst>
          </p:cNvPr>
          <p:cNvSpPr>
            <a:spLocks noGrp="1" noChangeArrowheads="1"/>
          </p:cNvSpPr>
          <p:nvPr>
            <p:ph type="title"/>
          </p:nvPr>
        </p:nvSpPr>
        <p:spPr/>
        <p:txBody>
          <a:bodyPr/>
          <a:lstStyle/>
          <a:p>
            <a:r>
              <a:rPr lang="en-US" altLang="en-US"/>
              <a:t>Beef Cattle</a:t>
            </a:r>
          </a:p>
        </p:txBody>
      </p:sp>
      <p:sp>
        <p:nvSpPr>
          <p:cNvPr id="43011" name="Rectangle 3">
            <a:extLst>
              <a:ext uri="{FF2B5EF4-FFF2-40B4-BE49-F238E27FC236}">
                <a16:creationId xmlns:a16="http://schemas.microsoft.com/office/drawing/2014/main" id="{3DA5AC56-CAF3-4618-998C-14774A19C81D}"/>
              </a:ext>
            </a:extLst>
          </p:cNvPr>
          <p:cNvSpPr>
            <a:spLocks noGrp="1" noChangeArrowheads="1"/>
          </p:cNvSpPr>
          <p:nvPr>
            <p:ph type="body" sz="half" idx="1"/>
          </p:nvPr>
        </p:nvSpPr>
        <p:spPr/>
        <p:txBody>
          <a:bodyPr/>
          <a:lstStyle/>
          <a:p>
            <a:r>
              <a:rPr lang="en-US" altLang="en-US" sz="2400" b="1" i="1"/>
              <a:t>Brucellosis</a:t>
            </a:r>
            <a:r>
              <a:rPr lang="en-US" altLang="en-US" sz="2400"/>
              <a:t> (Contagious abortion, Bangs disease)</a:t>
            </a:r>
          </a:p>
          <a:p>
            <a:r>
              <a:rPr lang="en-US" altLang="en-US" sz="2400"/>
              <a:t>Although federal and state regulations have helped to control this disease, there is still a threat and prevalence that prompts continued action.</a:t>
            </a:r>
          </a:p>
        </p:txBody>
      </p:sp>
      <p:sp>
        <p:nvSpPr>
          <p:cNvPr id="43012" name="Rectangle 4">
            <a:extLst>
              <a:ext uri="{FF2B5EF4-FFF2-40B4-BE49-F238E27FC236}">
                <a16:creationId xmlns:a16="http://schemas.microsoft.com/office/drawing/2014/main" id="{EA77D1E7-DD16-4A22-B3B1-9524ADD0C19B}"/>
              </a:ext>
            </a:extLst>
          </p:cNvPr>
          <p:cNvSpPr>
            <a:spLocks noGrp="1" noChangeArrowheads="1"/>
          </p:cNvSpPr>
          <p:nvPr>
            <p:ph sz="half" idx="2"/>
          </p:nvPr>
        </p:nvSpPr>
        <p:spPr/>
        <p:txBody>
          <a:bodyPr/>
          <a:lstStyle/>
          <a:p>
            <a:endParaRPr lang="en-US" altLang="en-US"/>
          </a:p>
        </p:txBody>
      </p:sp>
      <p:pic>
        <p:nvPicPr>
          <p:cNvPr id="43014" name="Picture 6" descr="brucellosis">
            <a:extLst>
              <a:ext uri="{FF2B5EF4-FFF2-40B4-BE49-F238E27FC236}">
                <a16:creationId xmlns:a16="http://schemas.microsoft.com/office/drawing/2014/main" id="{5E0F9D6D-3B0A-4324-896D-1752F7C04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886200"/>
            <a:ext cx="4038600" cy="266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43048B0B-CD90-4087-963A-E392B309A5F5}"/>
              </a:ext>
            </a:extLst>
          </p:cNvPr>
          <p:cNvSpPr>
            <a:spLocks noGrp="1" noChangeArrowheads="1"/>
          </p:cNvSpPr>
          <p:nvPr>
            <p:ph type="title"/>
          </p:nvPr>
        </p:nvSpPr>
        <p:spPr/>
        <p:txBody>
          <a:bodyPr/>
          <a:lstStyle/>
          <a:p>
            <a:r>
              <a:rPr lang="en-US" altLang="en-US"/>
              <a:t>Beef Cattle</a:t>
            </a:r>
          </a:p>
        </p:txBody>
      </p:sp>
      <p:sp>
        <p:nvSpPr>
          <p:cNvPr id="46083" name="Rectangle 3">
            <a:extLst>
              <a:ext uri="{FF2B5EF4-FFF2-40B4-BE49-F238E27FC236}">
                <a16:creationId xmlns:a16="http://schemas.microsoft.com/office/drawing/2014/main" id="{EB780F92-7FC9-4C47-A443-A35CF851B03D}"/>
              </a:ext>
            </a:extLst>
          </p:cNvPr>
          <p:cNvSpPr>
            <a:spLocks noGrp="1" noChangeArrowheads="1"/>
          </p:cNvSpPr>
          <p:nvPr>
            <p:ph type="body" idx="1"/>
          </p:nvPr>
        </p:nvSpPr>
        <p:spPr/>
        <p:txBody>
          <a:bodyPr/>
          <a:lstStyle/>
          <a:p>
            <a:pPr>
              <a:lnSpc>
                <a:spcPct val="80000"/>
              </a:lnSpc>
            </a:pPr>
            <a:r>
              <a:rPr lang="en-US" altLang="en-US" sz="2000"/>
              <a:t>Brucellosis is caused by the organism </a:t>
            </a:r>
            <a:r>
              <a:rPr lang="en-US" altLang="en-US" sz="2000" i="1"/>
              <a:t>Brucella abortus</a:t>
            </a:r>
          </a:p>
          <a:p>
            <a:pPr>
              <a:lnSpc>
                <a:spcPct val="80000"/>
              </a:lnSpc>
            </a:pPr>
            <a:r>
              <a:rPr lang="en-US" altLang="en-US" sz="2000"/>
              <a:t>Spread from the vaginal discharge of an infected cow or from an aborted fetus</a:t>
            </a:r>
          </a:p>
          <a:p>
            <a:pPr>
              <a:lnSpc>
                <a:spcPct val="80000"/>
              </a:lnSpc>
            </a:pPr>
            <a:r>
              <a:rPr lang="en-US" altLang="en-US" sz="2000"/>
              <a:t>This organism has an affinity for the reproductive tract</a:t>
            </a:r>
          </a:p>
          <a:p>
            <a:pPr>
              <a:lnSpc>
                <a:spcPct val="80000"/>
              </a:lnSpc>
            </a:pPr>
            <a:r>
              <a:rPr lang="en-US" altLang="en-US" sz="2000"/>
              <a:t>Symptoms</a:t>
            </a:r>
          </a:p>
          <a:p>
            <a:pPr lvl="1">
              <a:lnSpc>
                <a:spcPct val="80000"/>
              </a:lnSpc>
            </a:pPr>
            <a:r>
              <a:rPr lang="en-US" altLang="en-US" sz="1800"/>
              <a:t>Abortions</a:t>
            </a:r>
          </a:p>
          <a:p>
            <a:pPr lvl="1">
              <a:lnSpc>
                <a:spcPct val="80000"/>
              </a:lnSpc>
            </a:pPr>
            <a:r>
              <a:rPr lang="en-US" altLang="en-US" sz="1800"/>
              <a:t>Retained placenta</a:t>
            </a:r>
          </a:p>
          <a:p>
            <a:pPr lvl="1">
              <a:lnSpc>
                <a:spcPct val="80000"/>
              </a:lnSpc>
            </a:pPr>
            <a:r>
              <a:rPr lang="en-US" altLang="en-US" sz="1800"/>
              <a:t>Weak calves</a:t>
            </a:r>
          </a:p>
          <a:p>
            <a:pPr lvl="1">
              <a:lnSpc>
                <a:spcPct val="80000"/>
              </a:lnSpc>
            </a:pPr>
            <a:r>
              <a:rPr lang="en-US" altLang="en-US" sz="1800"/>
              <a:t>Infertility frequently occur </a:t>
            </a:r>
          </a:p>
          <a:p>
            <a:pPr lvl="1">
              <a:lnSpc>
                <a:spcPct val="80000"/>
              </a:lnSpc>
            </a:pPr>
            <a:r>
              <a:rPr lang="en-US" altLang="en-US" sz="1800"/>
              <a:t>Milk produced from an infected cow may also harbor the organism. The infected milk creates a public health hazard as this is the organism that causes undulant fever in humans.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3B1098E-8AD1-4BA5-A61E-35FCD4AFB470}"/>
              </a:ext>
            </a:extLst>
          </p:cNvPr>
          <p:cNvSpPr>
            <a:spLocks noGrp="1" noChangeArrowheads="1"/>
          </p:cNvSpPr>
          <p:nvPr>
            <p:ph type="title"/>
          </p:nvPr>
        </p:nvSpPr>
        <p:spPr/>
        <p:txBody>
          <a:bodyPr/>
          <a:lstStyle/>
          <a:p>
            <a:r>
              <a:rPr lang="en-US" altLang="en-US"/>
              <a:t>Beef Cattle</a:t>
            </a:r>
          </a:p>
        </p:txBody>
      </p:sp>
      <p:sp>
        <p:nvSpPr>
          <p:cNvPr id="47107" name="Rectangle 3">
            <a:extLst>
              <a:ext uri="{FF2B5EF4-FFF2-40B4-BE49-F238E27FC236}">
                <a16:creationId xmlns:a16="http://schemas.microsoft.com/office/drawing/2014/main" id="{22035DC0-A0BF-4D1C-8EBE-2AEFA4358969}"/>
              </a:ext>
            </a:extLst>
          </p:cNvPr>
          <p:cNvSpPr>
            <a:spLocks noGrp="1" noChangeArrowheads="1"/>
          </p:cNvSpPr>
          <p:nvPr>
            <p:ph type="body" sz="half" idx="1"/>
          </p:nvPr>
        </p:nvSpPr>
        <p:spPr/>
        <p:txBody>
          <a:bodyPr/>
          <a:lstStyle/>
          <a:p>
            <a:pPr>
              <a:lnSpc>
                <a:spcPct val="80000"/>
              </a:lnSpc>
            </a:pPr>
            <a:r>
              <a:rPr lang="en-US" altLang="en-US" sz="1800"/>
              <a:t>Diagnosis is by blood test or by using a milk ring test from bulk milk tanks to detect infected dairy herds </a:t>
            </a:r>
          </a:p>
          <a:p>
            <a:pPr>
              <a:lnSpc>
                <a:spcPct val="80000"/>
              </a:lnSpc>
            </a:pPr>
            <a:r>
              <a:rPr lang="en-US" altLang="en-US" sz="1800"/>
              <a:t>There is no treatment for Brucellosis. It is controlled by official vaccination and entire herd test and slaughter of infected animals</a:t>
            </a:r>
          </a:p>
          <a:p>
            <a:pPr>
              <a:lnSpc>
                <a:spcPct val="80000"/>
              </a:lnSpc>
            </a:pPr>
            <a:r>
              <a:rPr lang="en-US" altLang="en-US" sz="1800"/>
              <a:t>Quarantines are imposed by state and federal authorities until the herd has been proven free of the disease</a:t>
            </a:r>
          </a:p>
          <a:p>
            <a:pPr>
              <a:lnSpc>
                <a:spcPct val="80000"/>
              </a:lnSpc>
            </a:pPr>
            <a:r>
              <a:rPr lang="en-US" altLang="en-US" sz="1800"/>
              <a:t>Prevention of Brucellosis is accomplished by official calfhood vaccination of heifer calves</a:t>
            </a:r>
          </a:p>
          <a:p>
            <a:pPr>
              <a:lnSpc>
                <a:spcPct val="80000"/>
              </a:lnSpc>
            </a:pPr>
            <a:endParaRPr lang="en-US" altLang="en-US" sz="1800"/>
          </a:p>
        </p:txBody>
      </p:sp>
      <p:sp>
        <p:nvSpPr>
          <p:cNvPr id="47108" name="Rectangle 4">
            <a:extLst>
              <a:ext uri="{FF2B5EF4-FFF2-40B4-BE49-F238E27FC236}">
                <a16:creationId xmlns:a16="http://schemas.microsoft.com/office/drawing/2014/main" id="{9F800336-7B5F-40C2-9F82-31625E7F700E}"/>
              </a:ext>
            </a:extLst>
          </p:cNvPr>
          <p:cNvSpPr>
            <a:spLocks noGrp="1" noChangeArrowheads="1"/>
          </p:cNvSpPr>
          <p:nvPr>
            <p:ph sz="half" idx="2"/>
          </p:nvPr>
        </p:nvSpPr>
        <p:spPr/>
        <p:txBody>
          <a:bodyPr/>
          <a:lstStyle/>
          <a:p>
            <a:pPr>
              <a:lnSpc>
                <a:spcPct val="80000"/>
              </a:lnSpc>
            </a:pPr>
            <a:endParaRPr lang="en-US" altLang="en-US" sz="1800"/>
          </a:p>
        </p:txBody>
      </p:sp>
      <p:pic>
        <p:nvPicPr>
          <p:cNvPr id="47110" name="Picture 6" descr="way_of_2">
            <a:extLst>
              <a:ext uri="{FF2B5EF4-FFF2-40B4-BE49-F238E27FC236}">
                <a16:creationId xmlns:a16="http://schemas.microsoft.com/office/drawing/2014/main" id="{717A616E-1F40-4C7D-A19B-200CE8B8A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828800"/>
            <a:ext cx="43434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47112" name="Picture 8" descr="abortion">
            <a:extLst>
              <a:ext uri="{FF2B5EF4-FFF2-40B4-BE49-F238E27FC236}">
                <a16:creationId xmlns:a16="http://schemas.microsoft.com/office/drawing/2014/main" id="{A68D7743-63FB-4CBE-B50E-8E533ADA1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4495800"/>
            <a:ext cx="2000250" cy="1047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05A49291-BE52-4119-9F8A-86BF949751C4}"/>
              </a:ext>
            </a:extLst>
          </p:cNvPr>
          <p:cNvSpPr>
            <a:spLocks noGrp="1" noChangeArrowheads="1"/>
          </p:cNvSpPr>
          <p:nvPr>
            <p:ph type="title"/>
          </p:nvPr>
        </p:nvSpPr>
        <p:spPr/>
        <p:txBody>
          <a:bodyPr/>
          <a:lstStyle/>
          <a:p>
            <a:r>
              <a:rPr lang="en-US" altLang="en-US"/>
              <a:t>Beef Cattle</a:t>
            </a:r>
          </a:p>
        </p:txBody>
      </p:sp>
      <p:sp>
        <p:nvSpPr>
          <p:cNvPr id="50179" name="Rectangle 3">
            <a:extLst>
              <a:ext uri="{FF2B5EF4-FFF2-40B4-BE49-F238E27FC236}">
                <a16:creationId xmlns:a16="http://schemas.microsoft.com/office/drawing/2014/main" id="{5A5AD30B-7A57-4E88-BE89-DE5E80570E2D}"/>
              </a:ext>
            </a:extLst>
          </p:cNvPr>
          <p:cNvSpPr>
            <a:spLocks noGrp="1" noChangeArrowheads="1"/>
          </p:cNvSpPr>
          <p:nvPr>
            <p:ph type="body" idx="1"/>
          </p:nvPr>
        </p:nvSpPr>
        <p:spPr/>
        <p:txBody>
          <a:bodyPr/>
          <a:lstStyle/>
          <a:p>
            <a:pPr>
              <a:lnSpc>
                <a:spcPct val="80000"/>
              </a:lnSpc>
            </a:pPr>
            <a:r>
              <a:rPr lang="en-US" altLang="en-US" sz="2400" b="1" i="1"/>
              <a:t>Leptospirosis</a:t>
            </a:r>
            <a:r>
              <a:rPr lang="en-US" altLang="en-US" sz="2400"/>
              <a:t> (Lepto)</a:t>
            </a:r>
          </a:p>
          <a:p>
            <a:pPr>
              <a:lnSpc>
                <a:spcPct val="80000"/>
              </a:lnSpc>
            </a:pPr>
            <a:r>
              <a:rPr lang="en-US" altLang="en-US" sz="2400"/>
              <a:t>At least five species of leptospira affect cattle in the United States</a:t>
            </a:r>
          </a:p>
          <a:p>
            <a:pPr>
              <a:lnSpc>
                <a:spcPct val="80000"/>
              </a:lnSpc>
            </a:pPr>
            <a:r>
              <a:rPr lang="en-US" altLang="en-US" sz="2400"/>
              <a:t>The most common species affecting cattle is </a:t>
            </a:r>
            <a:r>
              <a:rPr lang="en-US" altLang="en-US" sz="2400" i="1"/>
              <a:t>L. pomona</a:t>
            </a:r>
            <a:r>
              <a:rPr lang="en-US" altLang="en-US" sz="2400"/>
              <a:t>. </a:t>
            </a:r>
          </a:p>
          <a:p>
            <a:pPr>
              <a:lnSpc>
                <a:spcPct val="80000"/>
              </a:lnSpc>
            </a:pPr>
            <a:r>
              <a:rPr lang="en-US" altLang="en-US" sz="2400"/>
              <a:t>Clinical signs in adult cattle are:</a:t>
            </a:r>
          </a:p>
          <a:p>
            <a:pPr lvl="1">
              <a:lnSpc>
                <a:spcPct val="80000"/>
              </a:lnSpc>
            </a:pPr>
            <a:r>
              <a:rPr lang="en-US" altLang="en-US" sz="2000"/>
              <a:t>Icterus (yellow mucous membranes)</a:t>
            </a:r>
          </a:p>
          <a:p>
            <a:pPr lvl="1">
              <a:lnSpc>
                <a:spcPct val="80000"/>
              </a:lnSpc>
            </a:pPr>
            <a:r>
              <a:rPr lang="en-US" altLang="en-US" sz="2000"/>
              <a:t>Hemoglobinuria (bloody appearing urine), which are seen only occasionally</a:t>
            </a:r>
          </a:p>
          <a:p>
            <a:pPr lvl="1">
              <a:lnSpc>
                <a:spcPct val="80000"/>
              </a:lnSpc>
            </a:pPr>
            <a:r>
              <a:rPr lang="en-US" altLang="en-US" sz="2000"/>
              <a:t>The milk of lactating cows may become thick, yellow and blood-tinged</a:t>
            </a:r>
          </a:p>
          <a:p>
            <a:pPr lvl="1">
              <a:lnSpc>
                <a:spcPct val="80000"/>
              </a:lnSpc>
            </a:pPr>
            <a:r>
              <a:rPr lang="en-US" altLang="en-US" sz="2000"/>
              <a:t>Abortion two to five weeks after infection is common, but most occur about the seventh month of gestation</a:t>
            </a:r>
          </a:p>
          <a:p>
            <a:pPr>
              <a:lnSpc>
                <a:spcPct val="80000"/>
              </a:lnSpc>
            </a:pPr>
            <a:endParaRPr lang="en-US" altLang="en-US" sz="240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8077A03D-B5BA-4053-B6F1-E315B8B7173F}"/>
              </a:ext>
            </a:extLst>
          </p:cNvPr>
          <p:cNvSpPr>
            <a:spLocks noGrp="1" noChangeArrowheads="1"/>
          </p:cNvSpPr>
          <p:nvPr>
            <p:ph type="title"/>
          </p:nvPr>
        </p:nvSpPr>
        <p:spPr/>
        <p:txBody>
          <a:bodyPr/>
          <a:lstStyle/>
          <a:p>
            <a:r>
              <a:rPr lang="en-US" altLang="en-US"/>
              <a:t>Beef Cattle</a:t>
            </a:r>
          </a:p>
        </p:txBody>
      </p:sp>
      <p:sp>
        <p:nvSpPr>
          <p:cNvPr id="51203" name="Rectangle 3">
            <a:extLst>
              <a:ext uri="{FF2B5EF4-FFF2-40B4-BE49-F238E27FC236}">
                <a16:creationId xmlns:a16="http://schemas.microsoft.com/office/drawing/2014/main" id="{7C60990C-3560-4742-8DD9-60696971C09D}"/>
              </a:ext>
            </a:extLst>
          </p:cNvPr>
          <p:cNvSpPr>
            <a:spLocks noGrp="1" noChangeArrowheads="1"/>
          </p:cNvSpPr>
          <p:nvPr>
            <p:ph type="body" sz="half" idx="1"/>
          </p:nvPr>
        </p:nvSpPr>
        <p:spPr/>
        <p:txBody>
          <a:bodyPr/>
          <a:lstStyle/>
          <a:p>
            <a:pPr>
              <a:lnSpc>
                <a:spcPct val="80000"/>
              </a:lnSpc>
            </a:pPr>
            <a:r>
              <a:rPr lang="en-US" altLang="en-US" sz="2400"/>
              <a:t>Diagnosis is confirmed by a blood test or culturing the organism </a:t>
            </a:r>
          </a:p>
          <a:p>
            <a:pPr>
              <a:lnSpc>
                <a:spcPct val="80000"/>
              </a:lnSpc>
            </a:pPr>
            <a:r>
              <a:rPr lang="en-US" altLang="en-US" sz="2400"/>
              <a:t>Vaccines are available for five of the leptospira species that affect cattle</a:t>
            </a:r>
          </a:p>
          <a:p>
            <a:pPr>
              <a:lnSpc>
                <a:spcPct val="80000"/>
              </a:lnSpc>
            </a:pPr>
            <a:r>
              <a:rPr lang="en-US" altLang="en-US" sz="2400"/>
              <a:t>Vaccination should be done 30 to 60 days before replacement heifers are to be bred, followed by a yearly booster vaccination</a:t>
            </a:r>
          </a:p>
        </p:txBody>
      </p:sp>
      <p:sp>
        <p:nvSpPr>
          <p:cNvPr id="51207" name="Rectangle 7">
            <a:extLst>
              <a:ext uri="{FF2B5EF4-FFF2-40B4-BE49-F238E27FC236}">
                <a16:creationId xmlns:a16="http://schemas.microsoft.com/office/drawing/2014/main" id="{3C7F5DE2-9E1C-41FB-A0A5-8B6EEB2E37BF}"/>
              </a:ext>
            </a:extLst>
          </p:cNvPr>
          <p:cNvSpPr>
            <a:spLocks noGrp="1" noChangeArrowheads="1"/>
          </p:cNvSpPr>
          <p:nvPr>
            <p:ph sz="quarter" idx="2"/>
          </p:nvPr>
        </p:nvSpPr>
        <p:spPr/>
        <p:txBody>
          <a:bodyPr/>
          <a:lstStyle/>
          <a:p>
            <a:endParaRPr lang="en-US" altLang="en-US" sz="2400"/>
          </a:p>
        </p:txBody>
      </p:sp>
      <p:sp>
        <p:nvSpPr>
          <p:cNvPr id="51208" name="Rectangle 8">
            <a:extLst>
              <a:ext uri="{FF2B5EF4-FFF2-40B4-BE49-F238E27FC236}">
                <a16:creationId xmlns:a16="http://schemas.microsoft.com/office/drawing/2014/main" id="{CD143061-C5A4-4515-BA83-BD760813E942}"/>
              </a:ext>
            </a:extLst>
          </p:cNvPr>
          <p:cNvSpPr>
            <a:spLocks noGrp="1" noChangeArrowheads="1"/>
          </p:cNvSpPr>
          <p:nvPr>
            <p:ph sz="quarter" idx="3"/>
          </p:nvPr>
        </p:nvSpPr>
        <p:spPr/>
        <p:txBody>
          <a:bodyPr/>
          <a:lstStyle/>
          <a:p>
            <a:endParaRPr lang="en-US" altLang="en-US" sz="2400"/>
          </a:p>
        </p:txBody>
      </p:sp>
      <p:pic>
        <p:nvPicPr>
          <p:cNvPr id="51210" name="Picture 10" descr="brahman-web-4">
            <a:extLst>
              <a:ext uri="{FF2B5EF4-FFF2-40B4-BE49-F238E27FC236}">
                <a16:creationId xmlns:a16="http://schemas.microsoft.com/office/drawing/2014/main" id="{5E6DAFAD-5AC7-4933-9714-630B00283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133600"/>
            <a:ext cx="28575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51212" name="Picture 12" descr="brahman-web-2">
            <a:extLst>
              <a:ext uri="{FF2B5EF4-FFF2-40B4-BE49-F238E27FC236}">
                <a16:creationId xmlns:a16="http://schemas.microsoft.com/office/drawing/2014/main" id="{B5F76E84-59F0-4A41-9065-29F5BAFB8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114801"/>
            <a:ext cx="2857500" cy="1933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9C33C50-14DA-46D1-917E-40E1C4C5E26B}"/>
              </a:ext>
            </a:extLst>
          </p:cNvPr>
          <p:cNvSpPr>
            <a:spLocks noGrp="1" noChangeArrowheads="1"/>
          </p:cNvSpPr>
          <p:nvPr>
            <p:ph type="title"/>
          </p:nvPr>
        </p:nvSpPr>
        <p:spPr/>
        <p:txBody>
          <a:bodyPr/>
          <a:lstStyle/>
          <a:p>
            <a:r>
              <a:rPr lang="en-US" altLang="en-US">
                <a:latin typeface="Georgia" panose="02040502050405020303" pitchFamily="18" charset="0"/>
              </a:rPr>
              <a:t>Beef cattle</a:t>
            </a:r>
          </a:p>
        </p:txBody>
      </p:sp>
      <p:sp>
        <p:nvSpPr>
          <p:cNvPr id="9220" name="Rectangle 4">
            <a:extLst>
              <a:ext uri="{FF2B5EF4-FFF2-40B4-BE49-F238E27FC236}">
                <a16:creationId xmlns:a16="http://schemas.microsoft.com/office/drawing/2014/main" id="{1D4433F9-3623-4B1D-8253-0877C8868104}"/>
              </a:ext>
            </a:extLst>
          </p:cNvPr>
          <p:cNvSpPr>
            <a:spLocks noGrp="1" noChangeArrowheads="1"/>
          </p:cNvSpPr>
          <p:nvPr>
            <p:ph sz="quarter" idx="1"/>
          </p:nvPr>
        </p:nvSpPr>
        <p:spPr/>
        <p:txBody>
          <a:bodyPr/>
          <a:lstStyle/>
          <a:p>
            <a:endParaRPr lang="en-US" altLang="en-US" sz="2400"/>
          </a:p>
        </p:txBody>
      </p:sp>
      <p:sp>
        <p:nvSpPr>
          <p:cNvPr id="9221" name="Rectangle 5">
            <a:extLst>
              <a:ext uri="{FF2B5EF4-FFF2-40B4-BE49-F238E27FC236}">
                <a16:creationId xmlns:a16="http://schemas.microsoft.com/office/drawing/2014/main" id="{AA44B40E-ED0B-40EC-9C8F-D10214684B34}"/>
              </a:ext>
            </a:extLst>
          </p:cNvPr>
          <p:cNvSpPr>
            <a:spLocks noGrp="1" noChangeArrowheads="1"/>
          </p:cNvSpPr>
          <p:nvPr>
            <p:ph sz="quarter" idx="2"/>
          </p:nvPr>
        </p:nvSpPr>
        <p:spPr/>
        <p:txBody>
          <a:bodyPr/>
          <a:lstStyle/>
          <a:p>
            <a:endParaRPr lang="en-US" altLang="en-US" sz="2400"/>
          </a:p>
        </p:txBody>
      </p:sp>
      <p:sp>
        <p:nvSpPr>
          <p:cNvPr id="9219" name="Rectangle 3">
            <a:extLst>
              <a:ext uri="{FF2B5EF4-FFF2-40B4-BE49-F238E27FC236}">
                <a16:creationId xmlns:a16="http://schemas.microsoft.com/office/drawing/2014/main" id="{2E850991-6F25-458B-AC52-2EDD027FA632}"/>
              </a:ext>
            </a:extLst>
          </p:cNvPr>
          <p:cNvSpPr>
            <a:spLocks noGrp="1" noChangeArrowheads="1"/>
          </p:cNvSpPr>
          <p:nvPr>
            <p:ph type="body" sz="half" idx="3"/>
          </p:nvPr>
        </p:nvSpPr>
        <p:spPr/>
        <p:txBody>
          <a:bodyPr/>
          <a:lstStyle/>
          <a:p>
            <a:pPr>
              <a:lnSpc>
                <a:spcPct val="80000"/>
              </a:lnSpc>
            </a:pPr>
            <a:r>
              <a:rPr lang="en-US" altLang="en-US" sz="2000">
                <a:latin typeface="Georgia" panose="02040502050405020303" pitchFamily="18" charset="0"/>
              </a:rPr>
              <a:t>Infectious Bovine Rhinotracheitis (IBR)</a:t>
            </a:r>
          </a:p>
          <a:p>
            <a:pPr lvl="1">
              <a:lnSpc>
                <a:spcPct val="80000"/>
              </a:lnSpc>
            </a:pPr>
            <a:r>
              <a:rPr lang="en-US" altLang="en-US" sz="1800">
                <a:latin typeface="Georgia" panose="02040502050405020303" pitchFamily="18" charset="0"/>
              </a:rPr>
              <a:t>Causative agent – virus</a:t>
            </a:r>
          </a:p>
          <a:p>
            <a:pPr lvl="1">
              <a:lnSpc>
                <a:spcPct val="80000"/>
              </a:lnSpc>
            </a:pPr>
            <a:r>
              <a:rPr lang="en-US" altLang="en-US" sz="1800">
                <a:latin typeface="Georgia" panose="02040502050405020303" pitchFamily="18" charset="0"/>
              </a:rPr>
              <a:t>Signs – pneumonia; fever, vaginitis, abortion, and infertility in females, preputial infections in males</a:t>
            </a:r>
          </a:p>
          <a:p>
            <a:pPr lvl="1">
              <a:lnSpc>
                <a:spcPct val="80000"/>
              </a:lnSpc>
            </a:pPr>
            <a:r>
              <a:rPr lang="en-US" altLang="en-US" sz="1800">
                <a:latin typeface="Georgia" panose="02040502050405020303" pitchFamily="18" charset="0"/>
              </a:rPr>
              <a:t>Prevention – vaccination (cows-40 days prior to breeding, feeder cattle – prior to exposure</a:t>
            </a:r>
          </a:p>
          <a:p>
            <a:pPr lvl="1">
              <a:lnSpc>
                <a:spcPct val="80000"/>
              </a:lnSpc>
            </a:pPr>
            <a:r>
              <a:rPr lang="en-US" altLang="en-US" sz="1800">
                <a:latin typeface="Georgia" panose="02040502050405020303" pitchFamily="18" charset="0"/>
              </a:rPr>
              <a:t>Treatment – oxytetracycline, penicillin to minimize infections</a:t>
            </a:r>
          </a:p>
        </p:txBody>
      </p:sp>
      <p:pic>
        <p:nvPicPr>
          <p:cNvPr id="9223" name="Picture 7" descr="4bulls">
            <a:extLst>
              <a:ext uri="{FF2B5EF4-FFF2-40B4-BE49-F238E27FC236}">
                <a16:creationId xmlns:a16="http://schemas.microsoft.com/office/drawing/2014/main" id="{E7204E46-401F-4228-8F21-CB7A3FACC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447801"/>
            <a:ext cx="38100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9" descr="istockphoto_2536039_red_angus_cattle_with_bull">
            <a:extLst>
              <a:ext uri="{FF2B5EF4-FFF2-40B4-BE49-F238E27FC236}">
                <a16:creationId xmlns:a16="http://schemas.microsoft.com/office/drawing/2014/main" id="{B9D69266-DF52-4DE9-AD2F-67176B250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447800"/>
            <a:ext cx="3619500" cy="259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495798F-E844-4C0A-B800-8D00BB7204FA}"/>
              </a:ext>
            </a:extLst>
          </p:cNvPr>
          <p:cNvSpPr>
            <a:spLocks noGrp="1" noChangeArrowheads="1"/>
          </p:cNvSpPr>
          <p:nvPr>
            <p:ph type="title"/>
          </p:nvPr>
        </p:nvSpPr>
        <p:spPr/>
        <p:txBody>
          <a:bodyPr/>
          <a:lstStyle/>
          <a:p>
            <a:r>
              <a:rPr lang="en-US" altLang="en-US">
                <a:latin typeface="Georgia" panose="02040502050405020303" pitchFamily="18" charset="0"/>
              </a:rPr>
              <a:t>Beef Cattle</a:t>
            </a:r>
          </a:p>
        </p:txBody>
      </p:sp>
      <p:sp>
        <p:nvSpPr>
          <p:cNvPr id="7172" name="Rectangle 4">
            <a:extLst>
              <a:ext uri="{FF2B5EF4-FFF2-40B4-BE49-F238E27FC236}">
                <a16:creationId xmlns:a16="http://schemas.microsoft.com/office/drawing/2014/main" id="{4304469E-1A01-43A9-9E3F-3B3BD3D9AE16}"/>
              </a:ext>
            </a:extLst>
          </p:cNvPr>
          <p:cNvSpPr>
            <a:spLocks noGrp="1" noChangeArrowheads="1"/>
          </p:cNvSpPr>
          <p:nvPr>
            <p:ph sz="quarter" idx="1"/>
          </p:nvPr>
        </p:nvSpPr>
        <p:spPr/>
        <p:txBody>
          <a:bodyPr/>
          <a:lstStyle/>
          <a:p>
            <a:endParaRPr lang="en-US" altLang="en-US" sz="2400"/>
          </a:p>
        </p:txBody>
      </p:sp>
      <p:sp>
        <p:nvSpPr>
          <p:cNvPr id="7173" name="Rectangle 5">
            <a:extLst>
              <a:ext uri="{FF2B5EF4-FFF2-40B4-BE49-F238E27FC236}">
                <a16:creationId xmlns:a16="http://schemas.microsoft.com/office/drawing/2014/main" id="{BE2139A8-4194-4D6C-9462-E1D0CC3879E3}"/>
              </a:ext>
            </a:extLst>
          </p:cNvPr>
          <p:cNvSpPr>
            <a:spLocks noGrp="1" noChangeArrowheads="1"/>
          </p:cNvSpPr>
          <p:nvPr>
            <p:ph sz="quarter" idx="2"/>
          </p:nvPr>
        </p:nvSpPr>
        <p:spPr/>
        <p:txBody>
          <a:bodyPr/>
          <a:lstStyle/>
          <a:p>
            <a:endParaRPr lang="en-US" altLang="en-US" sz="2400"/>
          </a:p>
        </p:txBody>
      </p:sp>
      <p:sp>
        <p:nvSpPr>
          <p:cNvPr id="7171" name="Rectangle 3">
            <a:extLst>
              <a:ext uri="{FF2B5EF4-FFF2-40B4-BE49-F238E27FC236}">
                <a16:creationId xmlns:a16="http://schemas.microsoft.com/office/drawing/2014/main" id="{67D6B850-ADE4-4938-B786-FD4531317363}"/>
              </a:ext>
            </a:extLst>
          </p:cNvPr>
          <p:cNvSpPr>
            <a:spLocks noGrp="1" noChangeArrowheads="1"/>
          </p:cNvSpPr>
          <p:nvPr>
            <p:ph type="body" sz="half" idx="3"/>
          </p:nvPr>
        </p:nvSpPr>
        <p:spPr/>
        <p:txBody>
          <a:bodyPr/>
          <a:lstStyle/>
          <a:p>
            <a:pPr>
              <a:lnSpc>
                <a:spcPct val="90000"/>
              </a:lnSpc>
            </a:pPr>
            <a:r>
              <a:rPr lang="en-US" altLang="en-US" sz="2000">
                <a:latin typeface="Georgia" panose="02040502050405020303" pitchFamily="18" charset="0"/>
              </a:rPr>
              <a:t>Bovine Viral Diarrhea (BVD)</a:t>
            </a:r>
          </a:p>
          <a:p>
            <a:pPr>
              <a:lnSpc>
                <a:spcPct val="90000"/>
              </a:lnSpc>
            </a:pPr>
            <a:r>
              <a:rPr lang="en-US" altLang="en-US" sz="2000">
                <a:latin typeface="Georgia" panose="02040502050405020303" pitchFamily="18" charset="0"/>
              </a:rPr>
              <a:t>Causative agent – virus</a:t>
            </a:r>
          </a:p>
          <a:p>
            <a:pPr>
              <a:lnSpc>
                <a:spcPct val="90000"/>
              </a:lnSpc>
            </a:pPr>
            <a:r>
              <a:rPr lang="en-US" altLang="en-US" sz="2000">
                <a:latin typeface="Georgia" panose="02040502050405020303" pitchFamily="18" charset="0"/>
              </a:rPr>
              <a:t>Signs</a:t>
            </a:r>
          </a:p>
          <a:p>
            <a:pPr lvl="1">
              <a:lnSpc>
                <a:spcPct val="90000"/>
              </a:lnSpc>
            </a:pPr>
            <a:r>
              <a:rPr lang="en-US" altLang="en-US" sz="1800">
                <a:latin typeface="Georgia" panose="02040502050405020303" pitchFamily="18" charset="0"/>
              </a:rPr>
              <a:t>Feeder cattle – diarrhea containing mucus and blood (due to ulcerations throughout digestive tract)</a:t>
            </a:r>
          </a:p>
          <a:p>
            <a:pPr lvl="1">
              <a:lnSpc>
                <a:spcPct val="90000"/>
              </a:lnSpc>
            </a:pPr>
            <a:r>
              <a:rPr lang="en-US" altLang="en-US" sz="1800">
                <a:latin typeface="Georgia" panose="02040502050405020303" pitchFamily="18" charset="0"/>
              </a:rPr>
              <a:t>Breeding cattle – abortions, repeat breeding (female won’t catch)</a:t>
            </a:r>
          </a:p>
          <a:p>
            <a:pPr>
              <a:lnSpc>
                <a:spcPct val="90000"/>
              </a:lnSpc>
            </a:pPr>
            <a:endParaRPr lang="en-US" altLang="en-US" sz="2000">
              <a:latin typeface="Georgia" panose="02040502050405020303" pitchFamily="18" charset="0"/>
            </a:endParaRPr>
          </a:p>
        </p:txBody>
      </p:sp>
      <p:pic>
        <p:nvPicPr>
          <p:cNvPr id="7175" name="Picture 7" descr="Beef%20Cattle">
            <a:extLst>
              <a:ext uri="{FF2B5EF4-FFF2-40B4-BE49-F238E27FC236}">
                <a16:creationId xmlns:a16="http://schemas.microsoft.com/office/drawing/2014/main" id="{3ED5CB60-363A-4713-BD92-D9B9D7719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981200"/>
            <a:ext cx="36576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8Reasons2">
            <a:extLst>
              <a:ext uri="{FF2B5EF4-FFF2-40B4-BE49-F238E27FC236}">
                <a16:creationId xmlns:a16="http://schemas.microsoft.com/office/drawing/2014/main" id="{73D5D86E-7C3A-4583-9067-8737BEDBF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981200"/>
            <a:ext cx="2362200" cy="2057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0CFBEF05-2B67-40D6-88CE-57E12FEDD044}"/>
              </a:ext>
            </a:extLst>
          </p:cNvPr>
          <p:cNvSpPr>
            <a:spLocks noGrp="1" noChangeArrowheads="1"/>
          </p:cNvSpPr>
          <p:nvPr>
            <p:ph type="title"/>
          </p:nvPr>
        </p:nvSpPr>
        <p:spPr/>
        <p:txBody>
          <a:bodyPr/>
          <a:lstStyle/>
          <a:p>
            <a:r>
              <a:rPr lang="en-US" altLang="en-US">
                <a:latin typeface="Georgia" panose="02040502050405020303" pitchFamily="18" charset="0"/>
              </a:rPr>
              <a:t>Beef Cattle</a:t>
            </a:r>
          </a:p>
        </p:txBody>
      </p:sp>
      <p:sp>
        <p:nvSpPr>
          <p:cNvPr id="54275" name="Rectangle 3">
            <a:extLst>
              <a:ext uri="{FF2B5EF4-FFF2-40B4-BE49-F238E27FC236}">
                <a16:creationId xmlns:a16="http://schemas.microsoft.com/office/drawing/2014/main" id="{3D6618B2-FDD0-4C35-B31C-DB3FDA84FCA5}"/>
              </a:ext>
            </a:extLst>
          </p:cNvPr>
          <p:cNvSpPr>
            <a:spLocks noGrp="1" noChangeArrowheads="1"/>
          </p:cNvSpPr>
          <p:nvPr>
            <p:ph type="body" idx="1"/>
          </p:nvPr>
        </p:nvSpPr>
        <p:spPr/>
        <p:txBody>
          <a:bodyPr/>
          <a:lstStyle/>
          <a:p>
            <a:pPr lvl="1"/>
            <a:r>
              <a:rPr lang="en-US" altLang="en-US">
                <a:latin typeface="Georgia" panose="02040502050405020303" pitchFamily="18" charset="0"/>
              </a:rPr>
              <a:t>Prevention – vaccination, avoiding contact with infected animals</a:t>
            </a:r>
          </a:p>
          <a:p>
            <a:pPr lvl="1"/>
            <a:r>
              <a:rPr lang="en-US" altLang="en-US">
                <a:latin typeface="Georgia" panose="02040502050405020303" pitchFamily="18" charset="0"/>
              </a:rPr>
              <a:t>Treatment – symptomatic treatment - antibiotics, force feed</a:t>
            </a:r>
          </a:p>
          <a:p>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5B556EFD-9907-427A-BB46-49205B461BAC}"/>
              </a:ext>
            </a:extLst>
          </p:cNvPr>
          <p:cNvSpPr>
            <a:spLocks noGrp="1" noChangeArrowheads="1"/>
          </p:cNvSpPr>
          <p:nvPr>
            <p:ph type="title"/>
          </p:nvPr>
        </p:nvSpPr>
        <p:spPr/>
        <p:txBody>
          <a:bodyPr/>
          <a:lstStyle/>
          <a:p>
            <a:pPr eaLnBrk="1" hangingPunct="1"/>
            <a:r>
              <a:rPr lang="en-US" altLang="en-US"/>
              <a:t>U.S. Beef Industry</a:t>
            </a:r>
          </a:p>
        </p:txBody>
      </p:sp>
      <p:sp>
        <p:nvSpPr>
          <p:cNvPr id="15363" name="Rectangle 3">
            <a:extLst>
              <a:ext uri="{FF2B5EF4-FFF2-40B4-BE49-F238E27FC236}">
                <a16:creationId xmlns:a16="http://schemas.microsoft.com/office/drawing/2014/main" id="{74DEAAD9-2F37-4521-8A87-C0ADB48FE05D}"/>
              </a:ext>
            </a:extLst>
          </p:cNvPr>
          <p:cNvSpPr>
            <a:spLocks noGrp="1" noChangeArrowheads="1"/>
          </p:cNvSpPr>
          <p:nvPr>
            <p:ph type="body" idx="1"/>
          </p:nvPr>
        </p:nvSpPr>
        <p:spPr/>
        <p:txBody>
          <a:bodyPr/>
          <a:lstStyle/>
          <a:p>
            <a:pPr marL="609600" indent="-609600"/>
            <a:r>
              <a:rPr lang="en-US" altLang="en-US"/>
              <a:t>Commercial beef cattle production occurs in 3 phases</a:t>
            </a:r>
          </a:p>
          <a:p>
            <a:pPr marL="1004888" lvl="1" indent="-533400">
              <a:buFont typeface="Wingdings" panose="05000000000000000000" pitchFamily="2" charset="2"/>
              <a:buAutoNum type="arabicPeriod"/>
            </a:pPr>
            <a:r>
              <a:rPr lang="en-US" altLang="en-US"/>
              <a:t>Cow-calf</a:t>
            </a:r>
          </a:p>
          <a:p>
            <a:pPr lvl="2" eaLnBrk="1" hangingPunct="1">
              <a:lnSpc>
                <a:spcPct val="90000"/>
              </a:lnSpc>
            </a:pPr>
            <a:r>
              <a:rPr lang="en-US" altLang="en-US"/>
              <a:t>Raises the young calf from 6-10 months old (400 – 650lb)</a:t>
            </a:r>
          </a:p>
          <a:p>
            <a:pPr lvl="2" eaLnBrk="1" hangingPunct="1">
              <a:lnSpc>
                <a:spcPct val="90000"/>
              </a:lnSpc>
            </a:pPr>
            <a:r>
              <a:rPr lang="en-US" altLang="en-US"/>
              <a:t>33 million head of beef cows throughout the country</a:t>
            </a:r>
          </a:p>
          <a:p>
            <a:pPr lvl="2" eaLnBrk="1" hangingPunct="1">
              <a:lnSpc>
                <a:spcPct val="90000"/>
              </a:lnSpc>
            </a:pPr>
            <a:r>
              <a:rPr lang="en-US" altLang="en-US"/>
              <a:t>Located where forage is most abundant (Plains, Corn Belt, and southeastern states)</a:t>
            </a:r>
          </a:p>
          <a:p>
            <a:pPr lvl="2" eaLnBrk="1" hangingPunct="1">
              <a:lnSpc>
                <a:spcPct val="90000"/>
              </a:lnSpc>
            </a:pPr>
            <a:r>
              <a:rPr lang="en-US" altLang="en-US"/>
              <a:t>60% of operations have &lt;50 cows</a:t>
            </a:r>
          </a:p>
          <a:p>
            <a:pPr lvl="2" eaLnBrk="1" hangingPunct="1">
              <a:lnSpc>
                <a:spcPct val="90000"/>
              </a:lnSpc>
            </a:pPr>
            <a:r>
              <a:rPr lang="en-US" altLang="en-US"/>
              <a:t>70% of cow inventory in operations with &gt;100 cows</a:t>
            </a:r>
          </a:p>
          <a:p>
            <a:pPr lvl="2" eaLnBrk="1" hangingPunct="1">
              <a:lnSpc>
                <a:spcPct val="90000"/>
              </a:lnSpc>
            </a:pPr>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14949E6-C40D-4FC8-BBCD-4094ABC1D028}"/>
              </a:ext>
            </a:extLst>
          </p:cNvPr>
          <p:cNvSpPr>
            <a:spLocks noGrp="1" noChangeArrowheads="1"/>
          </p:cNvSpPr>
          <p:nvPr>
            <p:ph type="title"/>
          </p:nvPr>
        </p:nvSpPr>
        <p:spPr/>
        <p:txBody>
          <a:bodyPr/>
          <a:lstStyle/>
          <a:p>
            <a:pPr eaLnBrk="1" hangingPunct="1"/>
            <a:r>
              <a:rPr lang="en-US" altLang="en-US"/>
              <a:t>U.S. Beef Industry</a:t>
            </a:r>
          </a:p>
        </p:txBody>
      </p:sp>
      <p:sp>
        <p:nvSpPr>
          <p:cNvPr id="16387" name="Rectangle 3">
            <a:extLst>
              <a:ext uri="{FF2B5EF4-FFF2-40B4-BE49-F238E27FC236}">
                <a16:creationId xmlns:a16="http://schemas.microsoft.com/office/drawing/2014/main" id="{1F5B2853-EFE9-46CC-975A-9B3106D6D5C0}"/>
              </a:ext>
            </a:extLst>
          </p:cNvPr>
          <p:cNvSpPr>
            <a:spLocks noGrp="1" noChangeArrowheads="1"/>
          </p:cNvSpPr>
          <p:nvPr>
            <p:ph type="body" idx="1"/>
          </p:nvPr>
        </p:nvSpPr>
        <p:spPr/>
        <p:txBody>
          <a:bodyPr/>
          <a:lstStyle/>
          <a:p>
            <a:pPr lvl="2" eaLnBrk="1" hangingPunct="1"/>
            <a:r>
              <a:rPr lang="en-US" altLang="en-US"/>
              <a:t>2 types of operations</a:t>
            </a:r>
          </a:p>
          <a:p>
            <a:pPr lvl="3" eaLnBrk="1" hangingPunct="1"/>
            <a:r>
              <a:rPr lang="en-US" altLang="en-US"/>
              <a:t>Commercial cow calf producers</a:t>
            </a:r>
          </a:p>
          <a:p>
            <a:pPr lvl="4" eaLnBrk="1" hangingPunct="1"/>
            <a:r>
              <a:rPr lang="en-US" altLang="en-US"/>
              <a:t>Potential slaughter steers and heifers</a:t>
            </a:r>
          </a:p>
          <a:p>
            <a:pPr lvl="3" eaLnBrk="1" hangingPunct="1"/>
            <a:r>
              <a:rPr lang="en-US" altLang="en-US"/>
              <a:t>Seedstock breeders/specialized cow-calf producers</a:t>
            </a:r>
          </a:p>
          <a:p>
            <a:pPr lvl="4" eaLnBrk="1" hangingPunct="1"/>
            <a:r>
              <a:rPr lang="en-US" altLang="en-US"/>
              <a:t>Breeding cattle and semen</a:t>
            </a:r>
          </a:p>
          <a:p>
            <a:pPr lvl="2" eaLnBrk="1" hangingPunct="1"/>
            <a:r>
              <a:rPr lang="en-US" altLang="en-US"/>
              <a:t>DE – 4,000; MD-41,000; NJ-10,000; PA-160,000; VA-665,000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CFC462D-62F6-4C53-9D1F-24907994C9B3}"/>
              </a:ext>
            </a:extLst>
          </p:cNvPr>
          <p:cNvSpPr>
            <a:spLocks noGrp="1" noChangeArrowheads="1"/>
          </p:cNvSpPr>
          <p:nvPr>
            <p:ph type="title"/>
          </p:nvPr>
        </p:nvSpPr>
        <p:spPr/>
        <p:txBody>
          <a:bodyPr/>
          <a:lstStyle/>
          <a:p>
            <a:pPr eaLnBrk="1" hangingPunct="1"/>
            <a:r>
              <a:rPr lang="en-US" altLang="en-US"/>
              <a:t>U.S. Beef Industry</a:t>
            </a:r>
          </a:p>
        </p:txBody>
      </p:sp>
      <p:sp>
        <p:nvSpPr>
          <p:cNvPr id="17411" name="Rectangle 3">
            <a:extLst>
              <a:ext uri="{FF2B5EF4-FFF2-40B4-BE49-F238E27FC236}">
                <a16:creationId xmlns:a16="http://schemas.microsoft.com/office/drawing/2014/main" id="{B4A48F19-B21B-491C-B8A2-B955F67166F0}"/>
              </a:ext>
            </a:extLst>
          </p:cNvPr>
          <p:cNvSpPr>
            <a:spLocks noGrp="1" noChangeArrowheads="1"/>
          </p:cNvSpPr>
          <p:nvPr>
            <p:ph type="body" idx="1"/>
          </p:nvPr>
        </p:nvSpPr>
        <p:spPr/>
        <p:txBody>
          <a:bodyPr/>
          <a:lstStyle/>
          <a:p>
            <a:pPr marL="1004888" lvl="1" indent="-533400">
              <a:buFont typeface="Wingdings" panose="05000000000000000000" pitchFamily="2" charset="2"/>
              <a:buAutoNum type="arabicPeriod" startAt="2"/>
            </a:pPr>
            <a:r>
              <a:rPr lang="en-US" altLang="en-US"/>
              <a:t>Stocker-yearling</a:t>
            </a:r>
          </a:p>
          <a:p>
            <a:pPr lvl="3" eaLnBrk="1" hangingPunct="1"/>
            <a:r>
              <a:rPr lang="en-US" altLang="en-US"/>
              <a:t>Grows the calf to 600 – 800 lbs (mainly on roughage)</a:t>
            </a:r>
          </a:p>
          <a:p>
            <a:pPr lvl="3" eaLnBrk="1" hangingPunct="1"/>
            <a:r>
              <a:rPr lang="en-US" altLang="en-US"/>
              <a:t>Includes cattle (steers and heifers) destined for feedlot and also replacement heifers</a:t>
            </a:r>
          </a:p>
          <a:p>
            <a:pPr lvl="3" eaLnBrk="1" hangingPunct="1"/>
            <a:r>
              <a:rPr lang="en-US" altLang="en-US"/>
              <a:t>Useful for early-maturing cattle that need slower gains to heavier slaughter weights</a:t>
            </a:r>
          </a:p>
          <a:p>
            <a:pPr marL="1004888" lvl="1" indent="-533400">
              <a:buFont typeface="Wingdings" panose="05000000000000000000" pitchFamily="2" charset="2"/>
              <a:buAutoNum type="arabicPeriod" startAt="3"/>
            </a:pPr>
            <a:r>
              <a:rPr lang="en-US" altLang="en-US"/>
              <a:t>Feedlot</a:t>
            </a:r>
          </a:p>
          <a:p>
            <a:pPr lvl="3" eaLnBrk="1" hangingPunct="1"/>
            <a:r>
              <a:rPr lang="en-US" altLang="en-US"/>
              <a:t>High-energy rations to finish cattle to desirable slaughter weight (900 – 1,300 lb)</a:t>
            </a:r>
          </a:p>
          <a:p>
            <a:pPr lvl="3" eaLnBrk="1" hangingPunct="1"/>
            <a:r>
              <a:rPr lang="en-US" altLang="en-US"/>
              <a:t>Marketed between 15-24 months of age</a:t>
            </a:r>
          </a:p>
          <a:p>
            <a:pPr lvl="3" eaLnBrk="1" hangingPunct="1"/>
            <a:r>
              <a:rPr lang="en-US" altLang="en-US"/>
              <a:t>Only 10-15% of all cattle are pasture finished</a:t>
            </a:r>
          </a:p>
          <a:p>
            <a:pPr marL="609600" indent="-609600"/>
            <a:endParaRPr lang="en-US"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D3EF76F8-2D78-4A65-8EAE-69E6E5F27445}"/>
              </a:ext>
            </a:extLst>
          </p:cNvPr>
          <p:cNvSpPr>
            <a:spLocks noGrp="1" noChangeArrowheads="1"/>
          </p:cNvSpPr>
          <p:nvPr>
            <p:ph type="title"/>
          </p:nvPr>
        </p:nvSpPr>
        <p:spPr/>
        <p:txBody>
          <a:bodyPr/>
          <a:lstStyle/>
          <a:p>
            <a:pPr eaLnBrk="1" hangingPunct="1"/>
            <a:r>
              <a:rPr lang="en-US" altLang="en-US"/>
              <a:t>U.S. Beef Industry</a:t>
            </a:r>
          </a:p>
        </p:txBody>
      </p:sp>
      <p:sp>
        <p:nvSpPr>
          <p:cNvPr id="18435" name="Rectangle 3">
            <a:extLst>
              <a:ext uri="{FF2B5EF4-FFF2-40B4-BE49-F238E27FC236}">
                <a16:creationId xmlns:a16="http://schemas.microsoft.com/office/drawing/2014/main" id="{6CB5DCBA-986C-4159-A06F-F82525471F68}"/>
              </a:ext>
            </a:extLst>
          </p:cNvPr>
          <p:cNvSpPr>
            <a:spLocks noGrp="1" noChangeArrowheads="1"/>
          </p:cNvSpPr>
          <p:nvPr>
            <p:ph type="body" idx="1"/>
          </p:nvPr>
        </p:nvSpPr>
        <p:spPr/>
        <p:txBody>
          <a:bodyPr/>
          <a:lstStyle/>
          <a:p>
            <a:pPr lvl="3" eaLnBrk="1" hangingPunct="1"/>
            <a:r>
              <a:rPr lang="en-US" altLang="en-US"/>
              <a:t>Both commercial and farmer feeders exist</a:t>
            </a:r>
          </a:p>
          <a:p>
            <a:pPr lvl="3" eaLnBrk="1" hangingPunct="1"/>
            <a:r>
              <a:rPr lang="en-US" altLang="en-US"/>
              <a:t>Commercial-feeders</a:t>
            </a:r>
          </a:p>
          <a:p>
            <a:pPr lvl="4" eaLnBrk="1" hangingPunct="1"/>
            <a:r>
              <a:rPr lang="en-US" altLang="en-US"/>
              <a:t>Owned by individual or partnership</a:t>
            </a:r>
          </a:p>
          <a:p>
            <a:pPr lvl="4" eaLnBrk="1" hangingPunct="1"/>
            <a:r>
              <a:rPr lang="en-US" altLang="en-US"/>
              <a:t>Most often cooperation owned</a:t>
            </a:r>
          </a:p>
          <a:p>
            <a:pPr lvl="4" eaLnBrk="1" hangingPunct="1"/>
            <a:r>
              <a:rPr lang="en-US" altLang="en-US"/>
              <a:t>Feedlot capacity of over 1,000 head (95%)</a:t>
            </a:r>
          </a:p>
          <a:p>
            <a:pPr lvl="4" eaLnBrk="1" hangingPunct="1"/>
            <a:r>
              <a:rPr lang="en-US" altLang="en-US"/>
              <a:t>A number have capacities of </a:t>
            </a:r>
            <a:r>
              <a:rPr lang="en-US" altLang="en-US">
                <a:cs typeface="Times New Roman" panose="02020603050405020304" pitchFamily="18" charset="0"/>
              </a:rPr>
              <a:t>≥ </a:t>
            </a:r>
            <a:r>
              <a:rPr lang="en-US" altLang="en-US"/>
              <a:t>40,000 head and a few have &gt; 100,000</a:t>
            </a:r>
          </a:p>
          <a:p>
            <a:pPr lvl="3" eaLnBrk="1" hangingPunct="1"/>
            <a:r>
              <a:rPr lang="en-US" altLang="en-US"/>
              <a:t>Farmer-feeders</a:t>
            </a:r>
          </a:p>
          <a:p>
            <a:pPr lvl="4" eaLnBrk="1" hangingPunct="1"/>
            <a:r>
              <a:rPr lang="en-US" altLang="en-US"/>
              <a:t>Owned and operated by an individual or a family</a:t>
            </a:r>
          </a:p>
          <a:p>
            <a:pPr lvl="4" eaLnBrk="1" hangingPunct="1"/>
            <a:r>
              <a:rPr lang="en-US" altLang="en-US"/>
              <a:t>Feedlot capacity of under 1,000 head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0CAFF71-B6A2-4501-880C-0B05C259F5CB}"/>
              </a:ext>
            </a:extLst>
          </p:cNvPr>
          <p:cNvSpPr>
            <a:spLocks noGrp="1" noChangeArrowheads="1"/>
          </p:cNvSpPr>
          <p:nvPr>
            <p:ph type="body" sz="half" idx="4294967295"/>
          </p:nvPr>
        </p:nvSpPr>
        <p:spPr>
          <a:xfrm>
            <a:off x="1524000" y="2362200"/>
            <a:ext cx="8610600" cy="4114800"/>
          </a:xfrm>
        </p:spPr>
        <p:txBody>
          <a:bodyPr/>
          <a:lstStyle/>
          <a:p>
            <a:pPr>
              <a:lnSpc>
                <a:spcPct val="80000"/>
              </a:lnSpc>
            </a:pPr>
            <a:r>
              <a:rPr lang="en-US" altLang="en-US" sz="2400" b="1">
                <a:solidFill>
                  <a:srgbClr val="FF0000"/>
                </a:solidFill>
              </a:rPr>
              <a:t>Angus are solid black cattle, although white may appear on the udder</a:t>
            </a:r>
            <a:r>
              <a:rPr lang="en-US" altLang="en-US" sz="2400" b="1">
                <a:solidFill>
                  <a:srgbClr val="FFCC00"/>
                </a:solidFill>
              </a:rPr>
              <a:t> </a:t>
            </a:r>
            <a:r>
              <a:rPr lang="en-US" altLang="en-US" sz="2400" b="1"/>
              <a:t> </a:t>
            </a:r>
          </a:p>
          <a:p>
            <a:pPr>
              <a:lnSpc>
                <a:spcPct val="80000"/>
              </a:lnSpc>
            </a:pPr>
            <a:r>
              <a:rPr lang="en-US" altLang="en-US" sz="2400"/>
              <a:t>They are resistant to harsh weather, undemanding, adaptable, good natured,  mature extremely early and have a high carcass yield with nicely marbled meat   </a:t>
            </a:r>
          </a:p>
          <a:p>
            <a:pPr>
              <a:lnSpc>
                <a:spcPct val="80000"/>
              </a:lnSpc>
            </a:pPr>
            <a:r>
              <a:rPr lang="en-US" altLang="en-US" sz="2400" b="1">
                <a:solidFill>
                  <a:srgbClr val="FF0000"/>
                </a:solidFill>
              </a:rPr>
              <a:t>Angus are renowned as a carcass breed</a:t>
            </a:r>
          </a:p>
          <a:p>
            <a:pPr>
              <a:lnSpc>
                <a:spcPct val="80000"/>
              </a:lnSpc>
            </a:pPr>
            <a:r>
              <a:rPr lang="en-US" altLang="en-US" sz="2400" b="1">
                <a:solidFill>
                  <a:srgbClr val="FF0000"/>
                </a:solidFill>
              </a:rPr>
              <a:t>They are used widely in crossbreeding to improve carcass quality and milking ability</a:t>
            </a:r>
          </a:p>
          <a:p>
            <a:pPr>
              <a:lnSpc>
                <a:spcPct val="80000"/>
              </a:lnSpc>
            </a:pPr>
            <a:r>
              <a:rPr lang="en-US" altLang="en-US" sz="2400"/>
              <a:t>Angus females calve easily and have good calf rearing ability</a:t>
            </a:r>
          </a:p>
          <a:p>
            <a:pPr>
              <a:lnSpc>
                <a:spcPct val="80000"/>
              </a:lnSpc>
            </a:pPr>
            <a:r>
              <a:rPr lang="en-US" altLang="en-US" sz="2400"/>
              <a:t>They are also used as a genetic dehorner as the polled gene is passed on as a dominant characteristic</a:t>
            </a:r>
          </a:p>
        </p:txBody>
      </p:sp>
      <p:pic>
        <p:nvPicPr>
          <p:cNvPr id="3075" name="Picture 4" descr="Bull">
            <a:extLst>
              <a:ext uri="{FF2B5EF4-FFF2-40B4-BE49-F238E27FC236}">
                <a16:creationId xmlns:a16="http://schemas.microsoft.com/office/drawing/2014/main" id="{546B2FE7-80FA-4246-8E7D-8E5C6915A67F}"/>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524000" y="304800"/>
            <a:ext cx="2438400" cy="1601788"/>
          </a:xfrm>
          <a:noFill/>
        </p:spPr>
      </p:pic>
      <p:pic>
        <p:nvPicPr>
          <p:cNvPr id="3076" name="Picture 3" descr="angus">
            <a:extLst>
              <a:ext uri="{FF2B5EF4-FFF2-40B4-BE49-F238E27FC236}">
                <a16:creationId xmlns:a16="http://schemas.microsoft.com/office/drawing/2014/main" id="{18F70BE3-2588-4678-BB22-6B8D95574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1" y="304800"/>
            <a:ext cx="26193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9355AD3-DDF0-44A2-89BB-C4F102050EFC}"/>
              </a:ext>
            </a:extLst>
          </p:cNvPr>
          <p:cNvSpPr>
            <a:spLocks noGrp="1" noChangeArrowheads="1"/>
          </p:cNvSpPr>
          <p:nvPr>
            <p:ph type="body" sz="half" idx="4294967295"/>
          </p:nvPr>
        </p:nvSpPr>
        <p:spPr>
          <a:xfrm>
            <a:off x="1524000" y="3657601"/>
            <a:ext cx="8229600" cy="2189163"/>
          </a:xfrm>
        </p:spPr>
        <p:txBody>
          <a:bodyPr rtlCol="0">
            <a:normAutofit lnSpcReduction="10000"/>
          </a:bodyPr>
          <a:lstStyle/>
          <a:p>
            <a:pPr>
              <a:lnSpc>
                <a:spcPct val="80000"/>
              </a:lnSpc>
              <a:defRPr/>
            </a:pPr>
            <a:r>
              <a:rPr lang="en-US" dirty="0" err="1"/>
              <a:t>Beefmaster</a:t>
            </a:r>
            <a:r>
              <a:rPr lang="en-US" dirty="0"/>
              <a:t> – various colors, horned</a:t>
            </a:r>
          </a:p>
          <a:p>
            <a:pPr>
              <a:lnSpc>
                <a:spcPct val="80000"/>
              </a:lnSpc>
              <a:defRPr/>
            </a:pPr>
            <a:r>
              <a:rPr lang="en-US" b="1" dirty="0">
                <a:solidFill>
                  <a:srgbClr val="FF0000"/>
                </a:solidFill>
              </a:rPr>
              <a:t>Developed in the U.S. from Brahman, Hereford, and Shorthorn breeds</a:t>
            </a:r>
          </a:p>
          <a:p>
            <a:pPr>
              <a:lnSpc>
                <a:spcPct val="80000"/>
              </a:lnSpc>
              <a:defRPr/>
            </a:pPr>
            <a:r>
              <a:rPr lang="en-US" b="1" dirty="0">
                <a:solidFill>
                  <a:srgbClr val="FF0000"/>
                </a:solidFill>
              </a:rPr>
              <a:t>Breed known for its six essentials - Weight, Conformation, Milking Ability, Fertility, Hardiness and Disposition </a:t>
            </a:r>
          </a:p>
        </p:txBody>
      </p:sp>
      <p:pic>
        <p:nvPicPr>
          <p:cNvPr id="4099" name="Picture 6">
            <a:extLst>
              <a:ext uri="{FF2B5EF4-FFF2-40B4-BE49-F238E27FC236}">
                <a16:creationId xmlns:a16="http://schemas.microsoft.com/office/drawing/2014/main" id="{CAEB0E25-82BA-4E0C-B92A-E64E95FF8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1" y="0"/>
            <a:ext cx="23526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7">
            <a:extLst>
              <a:ext uri="{FF2B5EF4-FFF2-40B4-BE49-F238E27FC236}">
                <a16:creationId xmlns:a16="http://schemas.microsoft.com/office/drawing/2014/main" id="{1549F583-4091-4BA4-9F7C-9CC694785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762000"/>
            <a:ext cx="28575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3FA7F9E-83DB-4913-A83B-74262949D71C}"/>
              </a:ext>
            </a:extLst>
          </p:cNvPr>
          <p:cNvSpPr>
            <a:spLocks noGrp="1" noChangeArrowheads="1"/>
          </p:cNvSpPr>
          <p:nvPr>
            <p:ph type="body" sz="half" idx="4294967295"/>
          </p:nvPr>
        </p:nvSpPr>
        <p:spPr>
          <a:xfrm>
            <a:off x="1524000" y="2209800"/>
            <a:ext cx="8763000" cy="4648200"/>
          </a:xfrm>
        </p:spPr>
        <p:txBody>
          <a:bodyPr/>
          <a:lstStyle/>
          <a:p>
            <a:pPr>
              <a:lnSpc>
                <a:spcPct val="80000"/>
              </a:lnSpc>
            </a:pPr>
            <a:r>
              <a:rPr lang="en-US" altLang="en-US" sz="2200" b="1">
                <a:solidFill>
                  <a:srgbClr val="FF0000"/>
                </a:solidFill>
              </a:rPr>
              <a:t>Brahman are easily identified by the hump on their back and long floppy ears</a:t>
            </a:r>
          </a:p>
          <a:p>
            <a:pPr>
              <a:lnSpc>
                <a:spcPct val="80000"/>
              </a:lnSpc>
            </a:pPr>
            <a:r>
              <a:rPr lang="en-US" altLang="en-US" sz="2000" b="1">
                <a:solidFill>
                  <a:srgbClr val="FF0000"/>
                </a:solidFill>
              </a:rPr>
              <a:t>Also called “Brahma” or “zebu.”</a:t>
            </a:r>
            <a:endParaRPr lang="en-US" altLang="en-US" sz="2200" b="1">
              <a:solidFill>
                <a:srgbClr val="FF0000"/>
              </a:solidFill>
            </a:endParaRPr>
          </a:p>
          <a:p>
            <a:pPr>
              <a:lnSpc>
                <a:spcPct val="80000"/>
              </a:lnSpc>
            </a:pPr>
            <a:r>
              <a:rPr lang="en-US" altLang="en-US" sz="2200"/>
              <a:t>Various colors - most common colors are solid gray or solid red</a:t>
            </a:r>
          </a:p>
          <a:p>
            <a:pPr>
              <a:lnSpc>
                <a:spcPct val="80000"/>
              </a:lnSpc>
            </a:pPr>
            <a:r>
              <a:rPr lang="en-US" altLang="en-US" sz="2200" b="1">
                <a:solidFill>
                  <a:srgbClr val="FF0000"/>
                </a:solidFill>
              </a:rPr>
              <a:t>Originated from </a:t>
            </a:r>
            <a:r>
              <a:rPr lang="en-US" altLang="en-US" sz="2200" b="1" i="1">
                <a:solidFill>
                  <a:srgbClr val="FF0000"/>
                </a:solidFill>
              </a:rPr>
              <a:t>Bos indicus</a:t>
            </a:r>
            <a:r>
              <a:rPr lang="en-US" altLang="en-US" sz="2200" b="1">
                <a:solidFill>
                  <a:srgbClr val="FF0000"/>
                </a:solidFill>
              </a:rPr>
              <a:t> cattle originally brought from India</a:t>
            </a:r>
          </a:p>
          <a:p>
            <a:pPr>
              <a:lnSpc>
                <a:spcPct val="80000"/>
              </a:lnSpc>
            </a:pPr>
            <a:r>
              <a:rPr lang="en-US" altLang="en-US" sz="2200"/>
              <a:t>Through centuries of exposure to inadequate food supplies, insect pests, parasites, diseases and the weather extremes of tropical India, the native cattle developed some remarkable adaptations for survival</a:t>
            </a:r>
          </a:p>
          <a:p>
            <a:pPr>
              <a:lnSpc>
                <a:spcPct val="80000"/>
              </a:lnSpc>
            </a:pPr>
            <a:r>
              <a:rPr lang="en-US" altLang="en-US" sz="2200"/>
              <a:t>Brahman have loose saggy skin with sweat glands and the ability to sweat freely through the pores of the skin, which contributes materially to their heat tolerance</a:t>
            </a:r>
          </a:p>
          <a:p>
            <a:pPr>
              <a:lnSpc>
                <a:spcPct val="80000"/>
              </a:lnSpc>
            </a:pPr>
            <a:r>
              <a:rPr lang="en-US" altLang="en-US" sz="2200" b="1">
                <a:solidFill>
                  <a:srgbClr val="FF0000"/>
                </a:solidFill>
              </a:rPr>
              <a:t>They can walk long distances to water and these cattle thrive where other types of cattle, at best, merely survive </a:t>
            </a:r>
          </a:p>
        </p:txBody>
      </p:sp>
      <p:pic>
        <p:nvPicPr>
          <p:cNvPr id="5123" name="Picture 3" descr="brahman">
            <a:extLst>
              <a:ext uri="{FF2B5EF4-FFF2-40B4-BE49-F238E27FC236}">
                <a16:creationId xmlns:a16="http://schemas.microsoft.com/office/drawing/2014/main" id="{CF6BF0F9-9BA5-4B61-B514-A40299767477}"/>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8048626" y="304801"/>
            <a:ext cx="2619375" cy="1666875"/>
          </a:xfrm>
          <a:noFill/>
        </p:spPr>
      </p:pic>
      <p:pic>
        <p:nvPicPr>
          <p:cNvPr id="5124" name="Picture 4" descr="brahman4">
            <a:extLst>
              <a:ext uri="{FF2B5EF4-FFF2-40B4-BE49-F238E27FC236}">
                <a16:creationId xmlns:a16="http://schemas.microsoft.com/office/drawing/2014/main" id="{504DF35A-8D11-41CD-B025-41B41E1D4F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04801"/>
            <a:ext cx="226695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5">
            <a:extLst>
              <a:ext uri="{FF2B5EF4-FFF2-40B4-BE49-F238E27FC236}">
                <a16:creationId xmlns:a16="http://schemas.microsoft.com/office/drawing/2014/main" id="{F941B392-5DEB-4D2B-933D-17ACA77CEA3D}"/>
              </a:ext>
            </a:extLst>
          </p:cNvPr>
          <p:cNvSpPr>
            <a:spLocks noChangeArrowheads="1"/>
          </p:cNvSpPr>
          <p:nvPr/>
        </p:nvSpPr>
        <p:spPr bwMode="auto">
          <a:xfrm>
            <a:off x="1905000" y="3657600"/>
            <a:ext cx="8229600" cy="2819400"/>
          </a:xfrm>
          <a:prstGeom prst="rect">
            <a:avLst/>
          </a:prstGeom>
          <a:noFill/>
          <a:ln w="9525">
            <a:noFill/>
            <a:miter lim="800000"/>
            <a:headEnd/>
            <a:tailEnd/>
          </a:ln>
          <a:effectLst/>
        </p:spPr>
        <p:txBody>
          <a:bodyPr/>
          <a:lstStyle/>
          <a:p>
            <a:pPr marL="342900" indent="-342900">
              <a:lnSpc>
                <a:spcPct val="80000"/>
              </a:lnSpc>
              <a:spcBef>
                <a:spcPct val="20000"/>
              </a:spcBef>
              <a:buClr>
                <a:schemeClr val="hlink"/>
              </a:buClr>
              <a:buSzPct val="90000"/>
              <a:buBlip>
                <a:blip r:embed="rId2"/>
              </a:buBlip>
              <a:defRPr/>
            </a:pPr>
            <a:r>
              <a:rPr lang="en-US" sz="2800" dirty="0">
                <a:solidFill>
                  <a:srgbClr val="FF0000"/>
                </a:solidFill>
                <a:effectLst>
                  <a:outerShdw blurRad="38100" dist="38100" dir="2700000" algn="tl">
                    <a:srgbClr val="000000"/>
                  </a:outerShdw>
                </a:effectLst>
                <a:latin typeface="Arial" charset="0"/>
              </a:rPr>
              <a:t>The </a:t>
            </a:r>
            <a:r>
              <a:rPr lang="en-US" sz="2800" dirty="0" err="1">
                <a:solidFill>
                  <a:srgbClr val="FF0000"/>
                </a:solidFill>
                <a:effectLst>
                  <a:outerShdw blurRad="38100" dist="38100" dir="2700000" algn="tl">
                    <a:srgbClr val="000000"/>
                  </a:outerShdw>
                </a:effectLst>
                <a:latin typeface="Arial" charset="0"/>
              </a:rPr>
              <a:t>Brangus</a:t>
            </a:r>
            <a:r>
              <a:rPr lang="en-US" sz="2800" dirty="0">
                <a:solidFill>
                  <a:srgbClr val="FF0000"/>
                </a:solidFill>
                <a:effectLst>
                  <a:outerShdw blurRad="38100" dist="38100" dir="2700000" algn="tl">
                    <a:srgbClr val="000000"/>
                  </a:outerShdw>
                </a:effectLst>
                <a:latin typeface="Arial" charset="0"/>
              </a:rPr>
              <a:t> breed was developed to utilize the superior traits of the Angus and Brahman breeds</a:t>
            </a:r>
          </a:p>
          <a:p>
            <a:pPr marL="342900" indent="-342900">
              <a:lnSpc>
                <a:spcPct val="80000"/>
              </a:lnSpc>
              <a:spcBef>
                <a:spcPct val="20000"/>
              </a:spcBef>
              <a:buClr>
                <a:schemeClr val="hlink"/>
              </a:buClr>
              <a:buSzPct val="90000"/>
              <a:buBlip>
                <a:blip r:embed="rId2"/>
              </a:buBlip>
              <a:defRPr/>
            </a:pPr>
            <a:r>
              <a:rPr lang="en-US" sz="2800" dirty="0">
                <a:solidFill>
                  <a:srgbClr val="FF0000"/>
                </a:solidFill>
                <a:effectLst>
                  <a:outerShdw blurRad="38100" dist="38100" dir="2700000" algn="tl">
                    <a:srgbClr val="000000"/>
                  </a:outerShdw>
                </a:effectLst>
                <a:latin typeface="Arial" charset="0"/>
              </a:rPr>
              <a:t>3/8 Brahman and 5/8 Angus </a:t>
            </a:r>
          </a:p>
          <a:p>
            <a:pPr marL="342900" indent="-342900">
              <a:lnSpc>
                <a:spcPct val="80000"/>
              </a:lnSpc>
              <a:spcBef>
                <a:spcPct val="20000"/>
              </a:spcBef>
              <a:buClr>
                <a:schemeClr val="hlink"/>
              </a:buClr>
              <a:buSzPct val="90000"/>
              <a:buBlip>
                <a:blip r:embed="rId2"/>
              </a:buBlip>
              <a:defRPr/>
            </a:pPr>
            <a:r>
              <a:rPr lang="en-US" sz="2800" dirty="0" err="1">
                <a:effectLst>
                  <a:outerShdw blurRad="38100" dist="38100" dir="2700000" algn="tl">
                    <a:srgbClr val="000000"/>
                  </a:outerShdw>
                </a:effectLst>
                <a:latin typeface="Arial" charset="0"/>
              </a:rPr>
              <a:t>Brangus</a:t>
            </a:r>
            <a:r>
              <a:rPr lang="en-US" sz="2800" dirty="0">
                <a:effectLst>
                  <a:outerShdw blurRad="38100" dist="38100" dir="2700000" algn="tl">
                    <a:srgbClr val="000000"/>
                  </a:outerShdw>
                </a:effectLst>
                <a:latin typeface="Arial" charset="0"/>
              </a:rPr>
              <a:t> – black and polled predominate</a:t>
            </a:r>
          </a:p>
          <a:p>
            <a:pPr marL="342900" indent="-342900">
              <a:lnSpc>
                <a:spcPct val="80000"/>
              </a:lnSpc>
              <a:spcBef>
                <a:spcPct val="20000"/>
              </a:spcBef>
              <a:buClr>
                <a:schemeClr val="hlink"/>
              </a:buClr>
              <a:buSzPct val="90000"/>
              <a:buBlip>
                <a:blip r:embed="rId2"/>
              </a:buBlip>
              <a:defRPr/>
            </a:pPr>
            <a:r>
              <a:rPr lang="en-US" sz="2800" dirty="0">
                <a:effectLst>
                  <a:outerShdw blurRad="38100" dist="38100" dir="2700000" algn="tl">
                    <a:srgbClr val="000000"/>
                  </a:outerShdw>
                </a:effectLst>
                <a:latin typeface="Arial" charset="0"/>
              </a:rPr>
              <a:t>U.S. breed developed around 1912</a:t>
            </a:r>
          </a:p>
          <a:p>
            <a:pPr marL="342900" indent="-342900">
              <a:lnSpc>
                <a:spcPct val="80000"/>
              </a:lnSpc>
              <a:spcBef>
                <a:spcPct val="20000"/>
              </a:spcBef>
              <a:buClr>
                <a:schemeClr val="hlink"/>
              </a:buClr>
              <a:buSzPct val="90000"/>
              <a:buBlip>
                <a:blip r:embed="rId2"/>
              </a:buBlip>
              <a:defRPr/>
            </a:pPr>
            <a:r>
              <a:rPr lang="en-US" sz="2800" dirty="0">
                <a:effectLst>
                  <a:outerShdw blurRad="38100" dist="38100" dir="2700000" algn="tl">
                    <a:srgbClr val="000000"/>
                  </a:outerShdw>
                </a:effectLst>
                <a:latin typeface="Arial" charset="0"/>
              </a:rPr>
              <a:t>There are red </a:t>
            </a:r>
            <a:r>
              <a:rPr lang="en-US" sz="2800" dirty="0" err="1">
                <a:effectLst>
                  <a:outerShdw blurRad="38100" dist="38100" dir="2700000" algn="tl">
                    <a:srgbClr val="000000"/>
                  </a:outerShdw>
                </a:effectLst>
                <a:latin typeface="Arial" charset="0"/>
              </a:rPr>
              <a:t>Brangus</a:t>
            </a:r>
            <a:r>
              <a:rPr lang="en-US" sz="2800" dirty="0">
                <a:effectLst>
                  <a:outerShdw blurRad="38100" dist="38100" dir="2700000" algn="tl">
                    <a:srgbClr val="000000"/>
                  </a:outerShdw>
                </a:effectLst>
                <a:latin typeface="Arial" charset="0"/>
              </a:rPr>
              <a:t> which is a separate breed</a:t>
            </a:r>
          </a:p>
          <a:p>
            <a:pPr marL="342900" indent="-342900">
              <a:lnSpc>
                <a:spcPct val="80000"/>
              </a:lnSpc>
              <a:spcBef>
                <a:spcPct val="20000"/>
              </a:spcBef>
              <a:buClr>
                <a:schemeClr val="hlink"/>
              </a:buClr>
              <a:buSzPct val="90000"/>
              <a:buBlip>
                <a:blip r:embed="rId2"/>
              </a:buBlip>
              <a:defRPr/>
            </a:pPr>
            <a:endParaRPr lang="en-US" sz="2200" dirty="0">
              <a:effectLst>
                <a:outerShdw blurRad="38100" dist="38100" dir="2700000" algn="tl">
                  <a:srgbClr val="000000"/>
                </a:outerShdw>
              </a:effectLst>
              <a:latin typeface="Arial" charset="0"/>
            </a:endParaRPr>
          </a:p>
        </p:txBody>
      </p:sp>
      <p:pic>
        <p:nvPicPr>
          <p:cNvPr id="6147" name="Picture 6">
            <a:extLst>
              <a:ext uri="{FF2B5EF4-FFF2-40B4-BE49-F238E27FC236}">
                <a16:creationId xmlns:a16="http://schemas.microsoft.com/office/drawing/2014/main" id="{DF46D731-73A3-4F41-B54F-535A36418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914401"/>
            <a:ext cx="28575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7">
            <a:extLst>
              <a:ext uri="{FF2B5EF4-FFF2-40B4-BE49-F238E27FC236}">
                <a16:creationId xmlns:a16="http://schemas.microsoft.com/office/drawing/2014/main" id="{5B38C871-8A92-432F-9585-B2F717A0DD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990600"/>
            <a:ext cx="28575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BAF4531-A094-46A5-AB47-DD4D655E1EDB}"/>
              </a:ext>
            </a:extLst>
          </p:cNvPr>
          <p:cNvSpPr>
            <a:spLocks noGrp="1" noChangeArrowheads="1"/>
          </p:cNvSpPr>
          <p:nvPr>
            <p:ph type="body" sz="half" idx="4294967295"/>
          </p:nvPr>
        </p:nvSpPr>
        <p:spPr>
          <a:xfrm>
            <a:off x="1524000" y="2286000"/>
            <a:ext cx="8839200" cy="3733800"/>
          </a:xfrm>
        </p:spPr>
        <p:txBody>
          <a:bodyPr rtlCol="0">
            <a:normAutofit fontScale="92500" lnSpcReduction="10000"/>
          </a:bodyPr>
          <a:lstStyle/>
          <a:p>
            <a:pPr>
              <a:lnSpc>
                <a:spcPct val="80000"/>
              </a:lnSpc>
              <a:defRPr/>
            </a:pPr>
            <a:r>
              <a:rPr lang="en-US" sz="2000" b="1" dirty="0" err="1">
                <a:solidFill>
                  <a:srgbClr val="FF0000"/>
                </a:solidFill>
              </a:rPr>
              <a:t>Charolais</a:t>
            </a:r>
            <a:r>
              <a:rPr lang="en-US" sz="2000" b="1" dirty="0">
                <a:solidFill>
                  <a:srgbClr val="FF0000"/>
                </a:solidFill>
              </a:rPr>
              <a:t> cattle have changed beef production concepts almost as much as the original British breeds did in the American Southwest more than a century ago</a:t>
            </a:r>
          </a:p>
          <a:p>
            <a:pPr>
              <a:lnSpc>
                <a:spcPct val="80000"/>
              </a:lnSpc>
              <a:defRPr/>
            </a:pPr>
            <a:r>
              <a:rPr lang="en-US" sz="2000" dirty="0"/>
              <a:t>They originated  around </a:t>
            </a:r>
            <a:r>
              <a:rPr lang="en-US" sz="2000" dirty="0" err="1"/>
              <a:t>Charolles</a:t>
            </a:r>
            <a:r>
              <a:rPr lang="en-US" sz="2000" dirty="0"/>
              <a:t> in Central France</a:t>
            </a:r>
          </a:p>
          <a:p>
            <a:pPr>
              <a:lnSpc>
                <a:spcPct val="80000"/>
              </a:lnSpc>
              <a:defRPr/>
            </a:pPr>
            <a:r>
              <a:rPr lang="en-US" sz="2000" dirty="0" err="1"/>
              <a:t>Charolais</a:t>
            </a:r>
            <a:r>
              <a:rPr lang="en-US" sz="2000" dirty="0"/>
              <a:t> are medium to large framed beef cattle with a very deep and broad body</a:t>
            </a:r>
          </a:p>
          <a:p>
            <a:pPr>
              <a:lnSpc>
                <a:spcPct val="80000"/>
              </a:lnSpc>
              <a:defRPr/>
            </a:pPr>
            <a:r>
              <a:rPr lang="en-US" sz="2000" dirty="0"/>
              <a:t>Their color is white to cream with a pink muzzle and pale hooves</a:t>
            </a:r>
          </a:p>
          <a:p>
            <a:pPr>
              <a:lnSpc>
                <a:spcPct val="80000"/>
              </a:lnSpc>
              <a:defRPr/>
            </a:pPr>
            <a:r>
              <a:rPr lang="en-US" sz="2000" b="1" dirty="0">
                <a:solidFill>
                  <a:srgbClr val="FF0000"/>
                </a:solidFill>
              </a:rPr>
              <a:t>They have a short, broad head and heavily muscled loins and haunches</a:t>
            </a:r>
          </a:p>
          <a:p>
            <a:pPr>
              <a:lnSpc>
                <a:spcPct val="80000"/>
              </a:lnSpc>
              <a:defRPr/>
            </a:pPr>
            <a:r>
              <a:rPr lang="en-US" sz="2000" dirty="0"/>
              <a:t>Demonstrated a definite superiority in growth ability, efficient feedlot gains and in carcass cut-out values</a:t>
            </a:r>
          </a:p>
          <a:p>
            <a:pPr>
              <a:lnSpc>
                <a:spcPct val="80000"/>
              </a:lnSpc>
              <a:defRPr/>
            </a:pPr>
            <a:r>
              <a:rPr lang="en-US" sz="2000" b="1" dirty="0">
                <a:solidFill>
                  <a:srgbClr val="FF0000"/>
                </a:solidFill>
              </a:rPr>
              <a:t>With excellent meat conformation, especially of the valuable parts and relative late maturity they are well suited to fattening for high finished weight</a:t>
            </a:r>
          </a:p>
          <a:p>
            <a:pPr>
              <a:lnSpc>
                <a:spcPct val="80000"/>
              </a:lnSpc>
              <a:defRPr/>
            </a:pPr>
            <a:r>
              <a:rPr lang="en-US" sz="2000" dirty="0"/>
              <a:t>Heifer calving can be difficult</a:t>
            </a:r>
          </a:p>
          <a:p>
            <a:pPr>
              <a:lnSpc>
                <a:spcPct val="80000"/>
              </a:lnSpc>
              <a:defRPr/>
            </a:pPr>
            <a:r>
              <a:rPr lang="en-US" sz="2000" dirty="0"/>
              <a:t>They are well suited to all purpose cross breeding</a:t>
            </a:r>
          </a:p>
        </p:txBody>
      </p:sp>
      <p:pic>
        <p:nvPicPr>
          <p:cNvPr id="7171" name="Picture 3" descr="charolais">
            <a:extLst>
              <a:ext uri="{FF2B5EF4-FFF2-40B4-BE49-F238E27FC236}">
                <a16:creationId xmlns:a16="http://schemas.microsoft.com/office/drawing/2014/main" id="{32F3537B-C894-4AA6-9C6A-8F7475DB23F9}"/>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8048626" y="304801"/>
            <a:ext cx="2619375" cy="1781175"/>
          </a:xfrm>
          <a:noFill/>
        </p:spPr>
      </p:pic>
      <p:pic>
        <p:nvPicPr>
          <p:cNvPr id="7172" name="Picture 4" descr="bull1">
            <a:extLst>
              <a:ext uri="{FF2B5EF4-FFF2-40B4-BE49-F238E27FC236}">
                <a16:creationId xmlns:a16="http://schemas.microsoft.com/office/drawing/2014/main" id="{30721BA0-D996-44EE-AD67-90D9F25491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04800"/>
            <a:ext cx="28575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7D1BFD1B-B1FE-47EA-B113-F044FA4F11CF}"/>
              </a:ext>
            </a:extLst>
          </p:cNvPr>
          <p:cNvSpPr>
            <a:spLocks noGrp="1" noChangeArrowheads="1"/>
          </p:cNvSpPr>
          <p:nvPr>
            <p:ph type="title"/>
          </p:nvPr>
        </p:nvSpPr>
        <p:spPr>
          <a:xfrm>
            <a:off x="1981200" y="762000"/>
            <a:ext cx="7772400" cy="838200"/>
          </a:xfrm>
        </p:spPr>
        <p:txBody>
          <a:bodyPr/>
          <a:lstStyle/>
          <a:p>
            <a:pPr eaLnBrk="1" hangingPunct="1">
              <a:defRPr/>
            </a:pPr>
            <a:r>
              <a:rPr lang="en-US" sz="4000">
                <a:effectLst>
                  <a:outerShdw blurRad="38100" dist="38100" dir="2700000" algn="tl">
                    <a:srgbClr val="C0C0C0"/>
                  </a:outerShdw>
                </a:effectLst>
                <a:latin typeface="Arial" charset="0"/>
              </a:rPr>
              <a:t>Overview of Terminology</a:t>
            </a:r>
            <a:endParaRPr lang="en-US" sz="4000"/>
          </a:p>
        </p:txBody>
      </p:sp>
      <p:sp>
        <p:nvSpPr>
          <p:cNvPr id="5123" name="Rectangle 3">
            <a:extLst>
              <a:ext uri="{FF2B5EF4-FFF2-40B4-BE49-F238E27FC236}">
                <a16:creationId xmlns:a16="http://schemas.microsoft.com/office/drawing/2014/main" id="{FDD95B6A-0C98-44AD-806D-B21C37034CB6}"/>
              </a:ext>
            </a:extLst>
          </p:cNvPr>
          <p:cNvSpPr>
            <a:spLocks noGrp="1" noChangeArrowheads="1"/>
          </p:cNvSpPr>
          <p:nvPr>
            <p:ph type="body" idx="1"/>
          </p:nvPr>
        </p:nvSpPr>
        <p:spPr>
          <a:xfrm>
            <a:off x="1905000" y="1371600"/>
            <a:ext cx="8382000" cy="6019800"/>
          </a:xfrm>
        </p:spPr>
        <p:txBody>
          <a:bodyPr/>
          <a:lstStyle/>
          <a:p>
            <a:pPr marL="0" indent="0">
              <a:buNone/>
            </a:pPr>
            <a:endParaRPr lang="en-US" altLang="en-US" sz="2400">
              <a:solidFill>
                <a:srgbClr val="FFFF00"/>
              </a:solidFill>
              <a:latin typeface="Arial" panose="020B0604020202020204" pitchFamily="34" charset="0"/>
            </a:endParaRPr>
          </a:p>
          <a:p>
            <a:pPr marL="0" indent="0">
              <a:buNone/>
            </a:pPr>
            <a:r>
              <a:rPr lang="en-US" altLang="en-US" sz="2400"/>
              <a:t>Cull – animal removed from the herd because it is below standards</a:t>
            </a:r>
          </a:p>
          <a:p>
            <a:pPr marL="0" indent="0">
              <a:buNone/>
            </a:pPr>
            <a:endParaRPr lang="en-US" altLang="en-US" sz="1000"/>
          </a:p>
          <a:p>
            <a:pPr marL="0" indent="0">
              <a:buNone/>
            </a:pPr>
            <a:r>
              <a:rPr lang="en-US" altLang="en-US" sz="2400"/>
              <a:t>Dam- female parent</a:t>
            </a:r>
          </a:p>
          <a:p>
            <a:pPr marL="0" indent="0">
              <a:buNone/>
            </a:pPr>
            <a:endParaRPr lang="en-US" altLang="en-US" sz="1000"/>
          </a:p>
          <a:p>
            <a:pPr marL="0" indent="0">
              <a:buNone/>
            </a:pPr>
            <a:r>
              <a:rPr lang="en-US" altLang="en-US" sz="2400"/>
              <a:t>Dystocia – difficulties in giving birth</a:t>
            </a:r>
          </a:p>
          <a:p>
            <a:pPr marL="0" indent="0">
              <a:buNone/>
            </a:pPr>
            <a:endParaRPr lang="en-US" altLang="en-US" sz="1000"/>
          </a:p>
          <a:p>
            <a:pPr marL="0" indent="0">
              <a:buNone/>
            </a:pPr>
            <a:r>
              <a:rPr lang="en-US" altLang="en-US" sz="2400"/>
              <a:t>Heifer – female that has not given birth</a:t>
            </a:r>
          </a:p>
          <a:p>
            <a:pPr marL="0" indent="0">
              <a:buNone/>
            </a:pPr>
            <a:endParaRPr lang="en-US" altLang="en-US" sz="1200"/>
          </a:p>
          <a:p>
            <a:pPr marL="0" indent="0">
              <a:buNone/>
            </a:pPr>
            <a:r>
              <a:rPr lang="en-US" altLang="en-US" sz="2400"/>
              <a:t>Sire – male parent</a:t>
            </a:r>
          </a:p>
          <a:p>
            <a:pPr marL="0" indent="0">
              <a:buNone/>
            </a:pPr>
            <a:endParaRPr lang="en-US" altLang="en-US" sz="1000"/>
          </a:p>
          <a:p>
            <a:pPr marL="0" indent="0">
              <a:buNone/>
            </a:pPr>
            <a:r>
              <a:rPr lang="en-US" altLang="en-US" sz="2400"/>
              <a:t>Stag – male castrated after “puberty”</a:t>
            </a:r>
          </a:p>
          <a:p>
            <a:pPr marL="0" indent="0">
              <a:buNone/>
            </a:pPr>
            <a:endParaRPr lang="en-US" altLang="en-US" sz="1000"/>
          </a:p>
          <a:p>
            <a:pPr marL="0" indent="0">
              <a:buNone/>
            </a:pPr>
            <a:r>
              <a:rPr lang="en-US" altLang="en-US" sz="2400"/>
              <a:t>Steer – male castrated early, before puberty</a:t>
            </a:r>
          </a:p>
          <a:p>
            <a:pPr marL="0" indent="0">
              <a:buNone/>
            </a:pPr>
            <a:endParaRPr lang="en-US" altLang="en-US" sz="2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83E36288-116F-4F1F-A850-C8F171E5D63F}"/>
              </a:ext>
            </a:extLst>
          </p:cNvPr>
          <p:cNvSpPr>
            <a:spLocks noGrp="1" noChangeArrowheads="1"/>
          </p:cNvSpPr>
          <p:nvPr>
            <p:ph type="body" sz="half" idx="4294967295"/>
          </p:nvPr>
        </p:nvSpPr>
        <p:spPr>
          <a:xfrm>
            <a:off x="1524000" y="2286000"/>
            <a:ext cx="8839200" cy="4114800"/>
          </a:xfrm>
        </p:spPr>
        <p:txBody>
          <a:bodyPr rtlCol="0">
            <a:normAutofit fontScale="92500" lnSpcReduction="10000"/>
          </a:bodyPr>
          <a:lstStyle/>
          <a:p>
            <a:pPr>
              <a:lnSpc>
                <a:spcPct val="80000"/>
              </a:lnSpc>
              <a:defRPr/>
            </a:pPr>
            <a:r>
              <a:rPr lang="en-US" sz="2000" b="1" dirty="0" err="1">
                <a:solidFill>
                  <a:srgbClr val="FF0000"/>
                </a:solidFill>
              </a:rPr>
              <a:t>Chianina</a:t>
            </a:r>
            <a:r>
              <a:rPr lang="en-US" sz="2000" b="1" dirty="0">
                <a:solidFill>
                  <a:srgbClr val="FF0000"/>
                </a:solidFill>
              </a:rPr>
              <a:t> are big cattle!  </a:t>
            </a:r>
            <a:r>
              <a:rPr lang="en-US" sz="2000" b="1" dirty="0" err="1">
                <a:solidFill>
                  <a:srgbClr val="FF0000"/>
                </a:solidFill>
              </a:rPr>
              <a:t>Chianina</a:t>
            </a:r>
            <a:r>
              <a:rPr lang="en-US" sz="2000" b="1" dirty="0">
                <a:solidFill>
                  <a:srgbClr val="FF0000"/>
                </a:solidFill>
              </a:rPr>
              <a:t> (pronounced </a:t>
            </a:r>
            <a:r>
              <a:rPr lang="en-US" sz="2000" b="1" dirty="0" err="1">
                <a:solidFill>
                  <a:srgbClr val="FF0000"/>
                </a:solidFill>
              </a:rPr>
              <a:t>Kee</a:t>
            </a:r>
            <a:r>
              <a:rPr lang="en-US" sz="2000" b="1" dirty="0">
                <a:solidFill>
                  <a:srgbClr val="FF0000"/>
                </a:solidFill>
              </a:rPr>
              <a:t>-a-nee-</a:t>
            </a:r>
            <a:r>
              <a:rPr lang="en-US" sz="2000" b="1" dirty="0" err="1">
                <a:solidFill>
                  <a:srgbClr val="FF0000"/>
                </a:solidFill>
              </a:rPr>
              <a:t>na</a:t>
            </a:r>
            <a:r>
              <a:rPr lang="en-US" sz="2000" b="1" dirty="0">
                <a:solidFill>
                  <a:srgbClr val="FF0000"/>
                </a:solidFill>
              </a:rPr>
              <a:t>) is one of the oldest breeds of cattle in the world</a:t>
            </a:r>
          </a:p>
          <a:p>
            <a:pPr>
              <a:lnSpc>
                <a:spcPct val="80000"/>
              </a:lnSpc>
              <a:defRPr/>
            </a:pPr>
            <a:r>
              <a:rPr lang="en-US" sz="2000" dirty="0"/>
              <a:t>Originating in Central Italy, </a:t>
            </a:r>
            <a:r>
              <a:rPr lang="en-US" sz="2000" dirty="0" err="1"/>
              <a:t>Chianina</a:t>
            </a:r>
            <a:r>
              <a:rPr lang="en-US" sz="2000" dirty="0"/>
              <a:t> were initially introduced into the United States in 1971, when the first </a:t>
            </a:r>
            <a:r>
              <a:rPr lang="en-US" sz="2000" dirty="0" err="1"/>
              <a:t>Chianina</a:t>
            </a:r>
            <a:r>
              <a:rPr lang="en-US" sz="2000" dirty="0"/>
              <a:t> semen was imported</a:t>
            </a:r>
          </a:p>
          <a:p>
            <a:pPr>
              <a:lnSpc>
                <a:spcPct val="80000"/>
              </a:lnSpc>
              <a:defRPr/>
            </a:pPr>
            <a:r>
              <a:rPr lang="en-US" sz="2000" dirty="0" err="1"/>
              <a:t>Chianina</a:t>
            </a:r>
            <a:r>
              <a:rPr lang="en-US" sz="2000" dirty="0"/>
              <a:t> have short hair that varies from white to steel gray in color - bulls are often a darker gray around their front ends</a:t>
            </a:r>
          </a:p>
          <a:p>
            <a:pPr>
              <a:lnSpc>
                <a:spcPct val="80000"/>
              </a:lnSpc>
              <a:defRPr/>
            </a:pPr>
            <a:r>
              <a:rPr lang="en-US" sz="2000" dirty="0"/>
              <a:t>Both sexes have black pigmented skin</a:t>
            </a:r>
          </a:p>
          <a:p>
            <a:pPr>
              <a:lnSpc>
                <a:spcPct val="80000"/>
              </a:lnSpc>
              <a:defRPr/>
            </a:pPr>
            <a:r>
              <a:rPr lang="en-US" sz="2000" dirty="0"/>
              <a:t>The short horns curve forward and are usually black in the younger animals but become lighter, beginning at the base, as the animals mature</a:t>
            </a:r>
          </a:p>
          <a:p>
            <a:pPr>
              <a:lnSpc>
                <a:spcPct val="80000"/>
              </a:lnSpc>
              <a:defRPr/>
            </a:pPr>
            <a:r>
              <a:rPr lang="en-US" sz="2000" b="1" dirty="0">
                <a:solidFill>
                  <a:srgbClr val="FF0000"/>
                </a:solidFill>
              </a:rPr>
              <a:t>The most noticeable characteristic of the breed is the extensive and well-defined muscling</a:t>
            </a:r>
          </a:p>
          <a:p>
            <a:pPr>
              <a:lnSpc>
                <a:spcPct val="80000"/>
              </a:lnSpc>
              <a:defRPr/>
            </a:pPr>
            <a:r>
              <a:rPr lang="en-US" sz="2000" b="1" dirty="0">
                <a:solidFill>
                  <a:srgbClr val="FF0000"/>
                </a:solidFill>
              </a:rPr>
              <a:t>The shoulders, back and rear quarters are especially well formed. The legs are longer than most breeds and the bodies are not proportionally as long as some breeds that have shorter legs</a:t>
            </a:r>
          </a:p>
          <a:p>
            <a:pPr>
              <a:lnSpc>
                <a:spcPct val="80000"/>
              </a:lnSpc>
              <a:defRPr/>
            </a:pPr>
            <a:r>
              <a:rPr lang="en-US" sz="2000" dirty="0"/>
              <a:t>The faces are rather long and straight </a:t>
            </a:r>
          </a:p>
        </p:txBody>
      </p:sp>
      <p:pic>
        <p:nvPicPr>
          <p:cNvPr id="8195" name="Picture 3" descr="chianina">
            <a:extLst>
              <a:ext uri="{FF2B5EF4-FFF2-40B4-BE49-F238E27FC236}">
                <a16:creationId xmlns:a16="http://schemas.microsoft.com/office/drawing/2014/main" id="{C94810AD-BAFE-48C0-A410-0C5F3B24F732}"/>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7924800" y="304800"/>
            <a:ext cx="2743200" cy="1828800"/>
          </a:xfrm>
          <a:noFill/>
        </p:spPr>
      </p:pic>
      <p:pic>
        <p:nvPicPr>
          <p:cNvPr id="8196" name="Picture 4" descr="chianina1">
            <a:extLst>
              <a:ext uri="{FF2B5EF4-FFF2-40B4-BE49-F238E27FC236}">
                <a16:creationId xmlns:a16="http://schemas.microsoft.com/office/drawing/2014/main" id="{5DDDA981-E1FF-4B58-A4C6-36DB007E28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04801"/>
            <a:ext cx="281940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5">
            <a:extLst>
              <a:ext uri="{FF2B5EF4-FFF2-40B4-BE49-F238E27FC236}">
                <a16:creationId xmlns:a16="http://schemas.microsoft.com/office/drawing/2014/main" id="{B910F2C9-79D9-40F4-9885-4AD4D99519FE}"/>
              </a:ext>
            </a:extLst>
          </p:cNvPr>
          <p:cNvSpPr>
            <a:spLocks noChangeArrowheads="1"/>
          </p:cNvSpPr>
          <p:nvPr/>
        </p:nvSpPr>
        <p:spPr bwMode="auto">
          <a:xfrm>
            <a:off x="1905000" y="3657600"/>
            <a:ext cx="8229600" cy="3200400"/>
          </a:xfrm>
          <a:prstGeom prst="rect">
            <a:avLst/>
          </a:prstGeom>
          <a:noFill/>
          <a:ln w="9525">
            <a:noFill/>
            <a:miter lim="800000"/>
            <a:headEnd/>
            <a:tailEnd/>
          </a:ln>
          <a:effectLst/>
        </p:spPr>
        <p:txBody>
          <a:bodyPr/>
          <a:lstStyle/>
          <a:p>
            <a:pPr marL="342900" indent="-342900">
              <a:lnSpc>
                <a:spcPct val="80000"/>
              </a:lnSpc>
              <a:spcBef>
                <a:spcPct val="20000"/>
              </a:spcBef>
              <a:buClr>
                <a:schemeClr val="hlink"/>
              </a:buClr>
              <a:buSzPct val="90000"/>
              <a:buBlip>
                <a:blip r:embed="rId2"/>
              </a:buBlip>
              <a:defRPr/>
            </a:pPr>
            <a:r>
              <a:rPr lang="en-US" sz="2800" dirty="0" err="1">
                <a:effectLst>
                  <a:outerShdw blurRad="38100" dist="38100" dir="2700000" algn="tl">
                    <a:srgbClr val="000000"/>
                  </a:outerShdw>
                </a:effectLst>
              </a:rPr>
              <a:t>Gelbvieh</a:t>
            </a:r>
            <a:r>
              <a:rPr lang="en-US" sz="2800" dirty="0">
                <a:effectLst>
                  <a:outerShdw blurRad="38100" dist="38100" dir="2700000" algn="tl">
                    <a:srgbClr val="000000"/>
                  </a:outerShdw>
                </a:effectLst>
              </a:rPr>
              <a:t> (</a:t>
            </a:r>
            <a:r>
              <a:rPr lang="en-US" sz="2800" dirty="0" err="1">
                <a:effectLst>
                  <a:outerShdw blurRad="38100" dist="38100" dir="2700000" algn="tl">
                    <a:srgbClr val="000000"/>
                  </a:outerShdw>
                </a:effectLst>
              </a:rPr>
              <a:t>Gelp</a:t>
            </a:r>
            <a:r>
              <a:rPr lang="en-US" sz="2800" dirty="0">
                <a:effectLst>
                  <a:outerShdw blurRad="38100" dist="38100" dir="2700000" algn="tl">
                    <a:srgbClr val="000000"/>
                  </a:outerShdw>
                </a:effectLst>
              </a:rPr>
              <a:t>-fee)</a:t>
            </a:r>
            <a:r>
              <a:rPr lang="en-US" sz="2800" b="1" dirty="0">
                <a:effectLst>
                  <a:outerShdw blurRad="38100" dist="38100" dir="2700000" algn="tl">
                    <a:srgbClr val="000000"/>
                  </a:outerShdw>
                </a:effectLst>
              </a:rPr>
              <a:t> - </a:t>
            </a:r>
            <a:r>
              <a:rPr lang="en-US" sz="2800" dirty="0">
                <a:effectLst>
                  <a:outerShdw blurRad="38100" dist="38100" dir="2700000" algn="tl">
                    <a:srgbClr val="000000"/>
                  </a:outerShdw>
                </a:effectLst>
              </a:rPr>
              <a:t>– golden colored; horned or polled</a:t>
            </a:r>
          </a:p>
          <a:p>
            <a:pPr marL="342900" indent="-342900">
              <a:lnSpc>
                <a:spcPct val="80000"/>
              </a:lnSpc>
              <a:spcBef>
                <a:spcPct val="20000"/>
              </a:spcBef>
              <a:buClr>
                <a:schemeClr val="hlink"/>
              </a:buClr>
              <a:buSzPct val="90000"/>
              <a:buBlip>
                <a:blip r:embed="rId2"/>
              </a:buBlip>
              <a:defRPr/>
            </a:pPr>
            <a:r>
              <a:rPr lang="en-US" sz="2800" dirty="0">
                <a:effectLst>
                  <a:outerShdw blurRad="38100" dist="38100" dir="2700000" algn="tl">
                    <a:srgbClr val="000000"/>
                  </a:outerShdw>
                </a:effectLst>
              </a:rPr>
              <a:t>Originated in Austria and Germany </a:t>
            </a:r>
          </a:p>
          <a:p>
            <a:pPr marL="342900" indent="-342900">
              <a:lnSpc>
                <a:spcPct val="80000"/>
              </a:lnSpc>
              <a:spcBef>
                <a:spcPct val="20000"/>
              </a:spcBef>
              <a:buClr>
                <a:schemeClr val="hlink"/>
              </a:buClr>
              <a:buSzPct val="90000"/>
              <a:buBlip>
                <a:blip r:embed="rId2"/>
              </a:buBlip>
              <a:defRPr/>
            </a:pPr>
            <a:r>
              <a:rPr lang="en-US" sz="2800" b="1" dirty="0">
                <a:solidFill>
                  <a:srgbClr val="FF0000"/>
                </a:solidFill>
                <a:effectLst>
                  <a:outerShdw blurRad="38100" dist="38100" dir="2700000" algn="tl">
                    <a:srgbClr val="000000"/>
                  </a:outerShdw>
                </a:effectLst>
              </a:rPr>
              <a:t>Developed as a dual purpose breed used for draft, milk, and meat</a:t>
            </a:r>
          </a:p>
          <a:p>
            <a:pPr marL="342900" indent="-342900">
              <a:lnSpc>
                <a:spcPct val="80000"/>
              </a:lnSpc>
              <a:spcBef>
                <a:spcPct val="20000"/>
              </a:spcBef>
              <a:buClr>
                <a:schemeClr val="hlink"/>
              </a:buClr>
              <a:buSzPct val="90000"/>
              <a:buBlip>
                <a:blip r:embed="rId2"/>
              </a:buBlip>
              <a:defRPr/>
            </a:pPr>
            <a:r>
              <a:rPr lang="en-US" sz="2800" dirty="0">
                <a:effectLst>
                  <a:outerShdw blurRad="38100" dist="38100" dir="2700000" algn="tl">
                    <a:srgbClr val="000000"/>
                  </a:outerShdw>
                </a:effectLst>
              </a:rPr>
              <a:t>Proponents of the breed claim the breed has superior fertility, calving ease, mothering ability, and growth rate of the calves</a:t>
            </a:r>
          </a:p>
          <a:p>
            <a:pPr marL="342900" indent="-342900">
              <a:lnSpc>
                <a:spcPct val="80000"/>
              </a:lnSpc>
              <a:spcBef>
                <a:spcPct val="20000"/>
              </a:spcBef>
              <a:buClr>
                <a:schemeClr val="hlink"/>
              </a:buClr>
              <a:buSzPct val="90000"/>
              <a:buBlip>
                <a:blip r:embed="rId2"/>
              </a:buBlip>
              <a:defRPr/>
            </a:pPr>
            <a:endParaRPr lang="en-US" sz="2200" dirty="0">
              <a:effectLst>
                <a:outerShdw blurRad="38100" dist="38100" dir="2700000" algn="tl">
                  <a:srgbClr val="000000"/>
                </a:outerShdw>
              </a:effectLst>
              <a:latin typeface="Arial" charset="0"/>
            </a:endParaRPr>
          </a:p>
        </p:txBody>
      </p:sp>
      <p:pic>
        <p:nvPicPr>
          <p:cNvPr id="9219" name="Picture 6">
            <a:extLst>
              <a:ext uri="{FF2B5EF4-FFF2-40B4-BE49-F238E27FC236}">
                <a16:creationId xmlns:a16="http://schemas.microsoft.com/office/drawing/2014/main" id="{FD5879AC-449C-415F-B6C0-EF4A2B99B3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990600"/>
            <a:ext cx="25908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7">
            <a:extLst>
              <a:ext uri="{FF2B5EF4-FFF2-40B4-BE49-F238E27FC236}">
                <a16:creationId xmlns:a16="http://schemas.microsoft.com/office/drawing/2014/main" id="{289DFDBA-DAAF-4AB3-8866-B016BB56BD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990600"/>
            <a:ext cx="28575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C198D81-A02C-4CA6-81C6-7A9343163886}"/>
              </a:ext>
            </a:extLst>
          </p:cNvPr>
          <p:cNvSpPr>
            <a:spLocks noGrp="1" noChangeArrowheads="1"/>
          </p:cNvSpPr>
          <p:nvPr>
            <p:ph type="body" sz="half" idx="4294967295"/>
          </p:nvPr>
        </p:nvSpPr>
        <p:spPr>
          <a:xfrm>
            <a:off x="1524000" y="3429000"/>
            <a:ext cx="8839200" cy="3048000"/>
          </a:xfrm>
        </p:spPr>
        <p:txBody>
          <a:bodyPr rtlCol="0">
            <a:normAutofit fontScale="92500" lnSpcReduction="10000"/>
          </a:bodyPr>
          <a:lstStyle/>
          <a:p>
            <a:pPr>
              <a:lnSpc>
                <a:spcPct val="80000"/>
              </a:lnSpc>
              <a:defRPr/>
            </a:pPr>
            <a:r>
              <a:rPr lang="en-US" sz="2000" b="1" dirty="0">
                <a:solidFill>
                  <a:srgbClr val="FF0000"/>
                </a:solidFill>
              </a:rPr>
              <a:t>The </a:t>
            </a:r>
            <a:r>
              <a:rPr lang="en-US" sz="2000" b="1" dirty="0" err="1">
                <a:solidFill>
                  <a:srgbClr val="FF0000"/>
                </a:solidFill>
              </a:rPr>
              <a:t>Corriente</a:t>
            </a:r>
            <a:r>
              <a:rPr lang="en-US" sz="2000" b="1" dirty="0">
                <a:solidFill>
                  <a:srgbClr val="FF0000"/>
                </a:solidFill>
              </a:rPr>
              <a:t> can be traced back to the first cattle brought to the new world by the Spanish as early as 1493</a:t>
            </a:r>
          </a:p>
          <a:p>
            <a:pPr>
              <a:lnSpc>
                <a:spcPct val="80000"/>
              </a:lnSpc>
              <a:defRPr/>
            </a:pPr>
            <a:r>
              <a:rPr lang="en-US" sz="2000" b="1" dirty="0">
                <a:solidFill>
                  <a:srgbClr val="FF0000"/>
                </a:solidFill>
              </a:rPr>
              <a:t>In Florida, the few remaining small, native cattle - cousins of the Mexican </a:t>
            </a:r>
            <a:r>
              <a:rPr lang="en-US" sz="2000" b="1" dirty="0" err="1">
                <a:solidFill>
                  <a:srgbClr val="FF0000"/>
                </a:solidFill>
              </a:rPr>
              <a:t>Corriente</a:t>
            </a:r>
            <a:r>
              <a:rPr lang="en-US" sz="2000" b="1" dirty="0">
                <a:solidFill>
                  <a:srgbClr val="FF0000"/>
                </a:solidFill>
              </a:rPr>
              <a:t> are called Scrub cattle or Cracker cattle, and similar cattle in Louisiana are called Swamp cattle</a:t>
            </a:r>
          </a:p>
          <a:p>
            <a:pPr>
              <a:lnSpc>
                <a:spcPct val="80000"/>
              </a:lnSpc>
              <a:defRPr/>
            </a:pPr>
            <a:r>
              <a:rPr lang="en-US" sz="2000" b="1" dirty="0">
                <a:solidFill>
                  <a:srgbClr val="FF0000"/>
                </a:solidFill>
              </a:rPr>
              <a:t>"</a:t>
            </a:r>
            <a:r>
              <a:rPr lang="en-US" sz="2000" b="1" dirty="0" err="1">
                <a:solidFill>
                  <a:srgbClr val="FF0000"/>
                </a:solidFill>
              </a:rPr>
              <a:t>Corriente</a:t>
            </a:r>
            <a:r>
              <a:rPr lang="en-US" sz="2000" b="1" dirty="0">
                <a:solidFill>
                  <a:srgbClr val="FF0000"/>
                </a:solidFill>
              </a:rPr>
              <a:t>" are is the most common term used at the Northern Mexico border to refer to the cattle purchased for rodeo use</a:t>
            </a:r>
          </a:p>
          <a:p>
            <a:pPr>
              <a:lnSpc>
                <a:spcPct val="80000"/>
              </a:lnSpc>
              <a:defRPr/>
            </a:pPr>
            <a:r>
              <a:rPr lang="en-US" sz="2000" b="1" dirty="0" err="1">
                <a:solidFill>
                  <a:srgbClr val="FF0000"/>
                </a:solidFill>
              </a:rPr>
              <a:t>Corriente</a:t>
            </a:r>
            <a:r>
              <a:rPr lang="en-US" sz="2000" b="1" dirty="0">
                <a:solidFill>
                  <a:srgbClr val="FF0000"/>
                </a:solidFill>
              </a:rPr>
              <a:t> are small, narrow, lean, agile cattle with well attached medium length, curved horns</a:t>
            </a:r>
          </a:p>
          <a:p>
            <a:pPr>
              <a:lnSpc>
                <a:spcPct val="80000"/>
              </a:lnSpc>
              <a:defRPr/>
            </a:pPr>
            <a:r>
              <a:rPr lang="en-US" sz="2000" b="1" dirty="0">
                <a:solidFill>
                  <a:srgbClr val="FF0000"/>
                </a:solidFill>
              </a:rPr>
              <a:t>That's why they are the favorite of ropers and </a:t>
            </a:r>
            <a:r>
              <a:rPr lang="en-US" sz="2000" b="1" dirty="0" err="1">
                <a:solidFill>
                  <a:srgbClr val="FF0000"/>
                </a:solidFill>
              </a:rPr>
              <a:t>doggers</a:t>
            </a:r>
            <a:r>
              <a:rPr lang="en-US" sz="2000" b="1" dirty="0">
                <a:solidFill>
                  <a:srgbClr val="FF0000"/>
                </a:solidFill>
              </a:rPr>
              <a:t> at rodeos</a:t>
            </a:r>
          </a:p>
          <a:p>
            <a:pPr>
              <a:lnSpc>
                <a:spcPct val="80000"/>
              </a:lnSpc>
              <a:defRPr/>
            </a:pPr>
            <a:r>
              <a:rPr lang="en-US" sz="2000" dirty="0"/>
              <a:t>The North American </a:t>
            </a:r>
            <a:r>
              <a:rPr lang="en-US" sz="2000" dirty="0" err="1"/>
              <a:t>Corriente</a:t>
            </a:r>
            <a:r>
              <a:rPr lang="en-US" sz="2000" dirty="0"/>
              <a:t> Association was established in 1982</a:t>
            </a:r>
            <a:r>
              <a:rPr lang="en-US" sz="2400" dirty="0"/>
              <a:t> </a:t>
            </a:r>
          </a:p>
        </p:txBody>
      </p:sp>
      <p:pic>
        <p:nvPicPr>
          <p:cNvPr id="10243" name="Picture 3" descr="bull">
            <a:extLst>
              <a:ext uri="{FF2B5EF4-FFF2-40B4-BE49-F238E27FC236}">
                <a16:creationId xmlns:a16="http://schemas.microsoft.com/office/drawing/2014/main" id="{7FE9EDFC-9964-4C4F-B793-325E4776C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1" y="762001"/>
            <a:ext cx="29813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cowcalf">
            <a:extLst>
              <a:ext uri="{FF2B5EF4-FFF2-40B4-BE49-F238E27FC236}">
                <a16:creationId xmlns:a16="http://schemas.microsoft.com/office/drawing/2014/main" id="{FE3ABAC3-071B-437B-8CB9-A2D8E1DF0A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1" y="304800"/>
            <a:ext cx="20097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A065BC86-4189-489B-9921-E6FC410FA99D}"/>
              </a:ext>
            </a:extLst>
          </p:cNvPr>
          <p:cNvSpPr>
            <a:spLocks noGrp="1" noChangeArrowheads="1"/>
          </p:cNvSpPr>
          <p:nvPr>
            <p:ph type="body" sz="half" idx="4294967295"/>
          </p:nvPr>
        </p:nvSpPr>
        <p:spPr>
          <a:xfrm>
            <a:off x="2209800" y="2133600"/>
            <a:ext cx="8458200" cy="4191000"/>
          </a:xfrm>
        </p:spPr>
        <p:txBody>
          <a:bodyPr/>
          <a:lstStyle/>
          <a:p>
            <a:pPr>
              <a:lnSpc>
                <a:spcPct val="80000"/>
              </a:lnSpc>
            </a:pPr>
            <a:r>
              <a:rPr lang="en-US" altLang="en-US" sz="2000" b="1">
                <a:solidFill>
                  <a:srgbClr val="FF0000"/>
                </a:solidFill>
              </a:rPr>
              <a:t>Herefords are an ancient breed</a:t>
            </a:r>
          </a:p>
          <a:p>
            <a:pPr>
              <a:lnSpc>
                <a:spcPct val="80000"/>
              </a:lnSpc>
            </a:pPr>
            <a:r>
              <a:rPr lang="en-US" altLang="en-US" sz="2000"/>
              <a:t>They have short thick horns that typically curve down at the sides of the head</a:t>
            </a:r>
          </a:p>
          <a:p>
            <a:pPr>
              <a:lnSpc>
                <a:spcPct val="80000"/>
              </a:lnSpc>
            </a:pPr>
            <a:r>
              <a:rPr lang="en-US" altLang="en-US" sz="2000" b="1" i="1">
                <a:solidFill>
                  <a:srgbClr val="FF0000"/>
                </a:solidFill>
              </a:rPr>
              <a:t>Polled Herefords</a:t>
            </a:r>
            <a:r>
              <a:rPr lang="en-US" altLang="en-US" sz="2000" b="1">
                <a:solidFill>
                  <a:srgbClr val="FF0000"/>
                </a:solidFill>
              </a:rPr>
              <a:t> were developed from the horned Hereford breed and among the horned Herefords an occasional calf would be born which did not develop horns</a:t>
            </a:r>
          </a:p>
          <a:p>
            <a:pPr>
              <a:lnSpc>
                <a:spcPct val="80000"/>
              </a:lnSpc>
            </a:pPr>
            <a:r>
              <a:rPr lang="en-US" altLang="en-US" sz="2000"/>
              <a:t>This change from parents' characteristics is known as a "mutation." </a:t>
            </a:r>
          </a:p>
          <a:p>
            <a:pPr>
              <a:lnSpc>
                <a:spcPct val="80000"/>
              </a:lnSpc>
            </a:pPr>
            <a:r>
              <a:rPr lang="en-US" altLang="en-US" sz="2000"/>
              <a:t>These cattle soon came to be called "polled," which means naturally hornless  </a:t>
            </a:r>
          </a:p>
          <a:p>
            <a:pPr>
              <a:lnSpc>
                <a:spcPct val="80000"/>
              </a:lnSpc>
            </a:pPr>
            <a:r>
              <a:rPr lang="en-US" altLang="en-US" sz="2000" b="1">
                <a:solidFill>
                  <a:srgbClr val="FF0000"/>
                </a:solidFill>
              </a:rPr>
              <a:t>Both Hereford breeds are medium framed cattle with distinctive red body color with the head and front of the neck, the brisket, underside, and switch in white</a:t>
            </a:r>
          </a:p>
          <a:p>
            <a:pPr>
              <a:lnSpc>
                <a:spcPct val="80000"/>
              </a:lnSpc>
            </a:pPr>
            <a:r>
              <a:rPr lang="en-US" altLang="en-US" sz="2000" b="1">
                <a:solidFill>
                  <a:srgbClr val="FF0000"/>
                </a:solidFill>
              </a:rPr>
              <a:t>They have well developed fore-quarters, a deep brisket, broad head and stocky legs</a:t>
            </a:r>
          </a:p>
          <a:p>
            <a:pPr>
              <a:lnSpc>
                <a:spcPct val="80000"/>
              </a:lnSpc>
            </a:pPr>
            <a:r>
              <a:rPr lang="en-US" altLang="en-US" sz="2000" b="1">
                <a:solidFill>
                  <a:srgbClr val="FF0000"/>
                </a:solidFill>
              </a:rPr>
              <a:t>They are generally docile and fast growing cattle with good beef quality </a:t>
            </a:r>
          </a:p>
        </p:txBody>
      </p:sp>
      <p:pic>
        <p:nvPicPr>
          <p:cNvPr id="11267" name="Picture 3" descr="hereford">
            <a:extLst>
              <a:ext uri="{FF2B5EF4-FFF2-40B4-BE49-F238E27FC236}">
                <a16:creationId xmlns:a16="http://schemas.microsoft.com/office/drawing/2014/main" id="{AE29CC19-A930-47A1-92E6-F8954460EC44}"/>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8048626" y="304800"/>
            <a:ext cx="2619375" cy="1619250"/>
          </a:xfrm>
          <a:noFill/>
        </p:spPr>
      </p:pic>
      <p:pic>
        <p:nvPicPr>
          <p:cNvPr id="11268" name="Picture 4" descr="pollhereford">
            <a:extLst>
              <a:ext uri="{FF2B5EF4-FFF2-40B4-BE49-F238E27FC236}">
                <a16:creationId xmlns:a16="http://schemas.microsoft.com/office/drawing/2014/main" id="{0E4F52B7-BCB5-45AE-BE4A-E9459E776520}"/>
              </a:ext>
            </a:extLst>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1524001" y="304800"/>
            <a:ext cx="2619375" cy="1619250"/>
          </a:xfrm>
          <a:noFill/>
        </p:spPr>
      </p:pic>
      <p:pic>
        <p:nvPicPr>
          <p:cNvPr id="11269" name="Picture 5" descr="bull">
            <a:extLst>
              <a:ext uri="{FF2B5EF4-FFF2-40B4-BE49-F238E27FC236}">
                <a16:creationId xmlns:a16="http://schemas.microsoft.com/office/drawing/2014/main" id="{129BFE97-9918-4B80-87D6-DA45F84A1D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04800"/>
            <a:ext cx="27051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B064D4B-109B-45CC-AEED-527F7560966A}"/>
              </a:ext>
            </a:extLst>
          </p:cNvPr>
          <p:cNvSpPr>
            <a:spLocks noGrp="1" noChangeArrowheads="1"/>
          </p:cNvSpPr>
          <p:nvPr>
            <p:ph type="body" sz="half" idx="4294967295"/>
          </p:nvPr>
        </p:nvSpPr>
        <p:spPr>
          <a:xfrm>
            <a:off x="1524000" y="2209800"/>
            <a:ext cx="9144000" cy="5105400"/>
          </a:xfrm>
        </p:spPr>
        <p:txBody>
          <a:bodyPr/>
          <a:lstStyle/>
          <a:p>
            <a:pPr>
              <a:lnSpc>
                <a:spcPct val="80000"/>
              </a:lnSpc>
            </a:pPr>
            <a:r>
              <a:rPr lang="en-US" altLang="en-US" sz="1800"/>
              <a:t>Limousin originated in an area in the middle of France and were first imported into US in 1971</a:t>
            </a:r>
          </a:p>
          <a:p>
            <a:pPr>
              <a:lnSpc>
                <a:spcPct val="80000"/>
              </a:lnSpc>
            </a:pPr>
            <a:r>
              <a:rPr lang="en-US" altLang="en-US" sz="1800" b="1">
                <a:solidFill>
                  <a:srgbClr val="FF0000"/>
                </a:solidFill>
              </a:rPr>
              <a:t>They are medium to large framed beef cattle of rectangular shape</a:t>
            </a:r>
          </a:p>
          <a:p>
            <a:pPr>
              <a:lnSpc>
                <a:spcPct val="80000"/>
              </a:lnSpc>
            </a:pPr>
            <a:r>
              <a:rPr lang="en-US" altLang="en-US" sz="1800" b="1">
                <a:solidFill>
                  <a:srgbClr val="FF0000"/>
                </a:solidFill>
              </a:rPr>
              <a:t>The hair is yellow straw colored to reddish gold with lighter circles around the eyes and muzzle, and shading to a lighter color on the legs</a:t>
            </a:r>
          </a:p>
          <a:p>
            <a:pPr>
              <a:lnSpc>
                <a:spcPct val="80000"/>
              </a:lnSpc>
            </a:pPr>
            <a:r>
              <a:rPr lang="en-US" altLang="en-US" sz="1800" b="1">
                <a:solidFill>
                  <a:srgbClr val="FF0000"/>
                </a:solidFill>
              </a:rPr>
              <a:t>Limousin have a long length of body and exceptional rump</a:t>
            </a:r>
          </a:p>
          <a:p>
            <a:pPr>
              <a:lnSpc>
                <a:spcPct val="80000"/>
              </a:lnSpc>
            </a:pPr>
            <a:r>
              <a:rPr lang="en-US" altLang="en-US" sz="1800"/>
              <a:t>They are heavily muscled with a relatively small head and pale horns and hooves</a:t>
            </a:r>
          </a:p>
          <a:p>
            <a:pPr>
              <a:lnSpc>
                <a:spcPct val="80000"/>
              </a:lnSpc>
            </a:pPr>
            <a:r>
              <a:rPr lang="en-US" altLang="en-US" sz="1800"/>
              <a:t>They have the ability to put long hair on for colder climates and short hair for warmer climates and are prolific and long lived</a:t>
            </a:r>
          </a:p>
          <a:p>
            <a:pPr>
              <a:lnSpc>
                <a:spcPct val="80000"/>
              </a:lnSpc>
            </a:pPr>
            <a:r>
              <a:rPr lang="en-US" altLang="en-US" sz="1800"/>
              <a:t> Limousin on feed show high daily weight gain with high carcass yield</a:t>
            </a:r>
          </a:p>
          <a:p>
            <a:pPr>
              <a:lnSpc>
                <a:spcPct val="80000"/>
              </a:lnSpc>
            </a:pPr>
            <a:r>
              <a:rPr lang="en-US" altLang="en-US" sz="1800" b="1">
                <a:solidFill>
                  <a:srgbClr val="FF0000"/>
                </a:solidFill>
              </a:rPr>
              <a:t>The combination of good cutability and medium size has given the Limousin its reputation for feed efficiency</a:t>
            </a:r>
          </a:p>
          <a:p>
            <a:pPr>
              <a:lnSpc>
                <a:spcPct val="80000"/>
              </a:lnSpc>
            </a:pPr>
            <a:r>
              <a:rPr lang="en-US" altLang="en-US" sz="1800" b="1">
                <a:solidFill>
                  <a:srgbClr val="FF0000"/>
                </a:solidFill>
              </a:rPr>
              <a:t>Feedlot operators like them because they tend not to put on fat. Well suited to all purpose cross breeding</a:t>
            </a:r>
          </a:p>
          <a:p>
            <a:pPr>
              <a:lnSpc>
                <a:spcPct val="80000"/>
              </a:lnSpc>
            </a:pPr>
            <a:r>
              <a:rPr lang="en-US" altLang="en-US" sz="1800"/>
              <a:t>Moderate birthweights contribute to a substantially lower incidence of calving problems relative to other breeds, while there is also a consistent pattern of increased weaning and yearling weight in crossbred calves</a:t>
            </a:r>
          </a:p>
          <a:p>
            <a:pPr>
              <a:lnSpc>
                <a:spcPct val="80000"/>
              </a:lnSpc>
            </a:pPr>
            <a:r>
              <a:rPr lang="en-US" altLang="en-US" sz="1800"/>
              <a:t>They can be temperamental</a:t>
            </a:r>
          </a:p>
        </p:txBody>
      </p:sp>
      <p:pic>
        <p:nvPicPr>
          <p:cNvPr id="12291" name="Picture 3" descr="limousin">
            <a:extLst>
              <a:ext uri="{FF2B5EF4-FFF2-40B4-BE49-F238E27FC236}">
                <a16:creationId xmlns:a16="http://schemas.microsoft.com/office/drawing/2014/main" id="{EB3B51D5-D39E-45D5-9EDD-9DC2701A6B4C}"/>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8429626" y="228600"/>
            <a:ext cx="2238375" cy="1498600"/>
          </a:xfrm>
          <a:noFill/>
        </p:spPr>
      </p:pic>
      <p:pic>
        <p:nvPicPr>
          <p:cNvPr id="12292" name="Picture 4" descr="bull">
            <a:extLst>
              <a:ext uri="{FF2B5EF4-FFF2-40B4-BE49-F238E27FC236}">
                <a16:creationId xmlns:a16="http://schemas.microsoft.com/office/drawing/2014/main" id="{FCC61BB6-15C6-489C-83F9-19DFEEB0D3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28600"/>
            <a:ext cx="2590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05EB06D-3668-4103-95D2-6A3C585CAA43}"/>
              </a:ext>
            </a:extLst>
          </p:cNvPr>
          <p:cNvSpPr>
            <a:spLocks noGrp="1" noChangeArrowheads="1"/>
          </p:cNvSpPr>
          <p:nvPr>
            <p:ph type="body" sz="half" idx="4294967295"/>
          </p:nvPr>
        </p:nvSpPr>
        <p:spPr>
          <a:xfrm>
            <a:off x="2057400" y="2819400"/>
            <a:ext cx="8610600" cy="3429000"/>
          </a:xfrm>
        </p:spPr>
        <p:txBody>
          <a:bodyPr/>
          <a:lstStyle/>
          <a:p>
            <a:pPr>
              <a:lnSpc>
                <a:spcPct val="80000"/>
              </a:lnSpc>
            </a:pPr>
            <a:r>
              <a:rPr lang="en-US" altLang="en-US" sz="2200"/>
              <a:t>The Red Angus breed originated in the British Isles and recorded reference to the appearance of red cattle dates back to 1805</a:t>
            </a:r>
          </a:p>
          <a:p>
            <a:pPr>
              <a:lnSpc>
                <a:spcPct val="80000"/>
              </a:lnSpc>
            </a:pPr>
            <a:r>
              <a:rPr lang="en-US" altLang="en-US" sz="2200"/>
              <a:t>Growing notoriety of the breed is bringing worldwide demand for breeding stock from South Africa, Australia and South America, where the majority of the cattle are red in color</a:t>
            </a:r>
          </a:p>
          <a:p>
            <a:pPr>
              <a:lnSpc>
                <a:spcPct val="80000"/>
              </a:lnSpc>
            </a:pPr>
            <a:r>
              <a:rPr lang="en-US" altLang="en-US" sz="2200" b="1">
                <a:solidFill>
                  <a:srgbClr val="FF0000"/>
                </a:solidFill>
              </a:rPr>
              <a:t>Red Angus has become the leading U.S. beef breed in semen exports</a:t>
            </a:r>
          </a:p>
          <a:p>
            <a:pPr>
              <a:lnSpc>
                <a:spcPct val="80000"/>
              </a:lnSpc>
            </a:pPr>
            <a:r>
              <a:rPr lang="en-US" altLang="en-US" sz="2200" b="1">
                <a:solidFill>
                  <a:srgbClr val="FF0000"/>
                </a:solidFill>
              </a:rPr>
              <a:t>In the U.S., the number of Red Angus has tripled from the mid-1980’s through the mid-1990’s</a:t>
            </a:r>
          </a:p>
          <a:p>
            <a:pPr>
              <a:lnSpc>
                <a:spcPct val="80000"/>
              </a:lnSpc>
            </a:pPr>
            <a:r>
              <a:rPr lang="en-US" altLang="en-US" sz="2200" b="1">
                <a:solidFill>
                  <a:srgbClr val="FF0000"/>
                </a:solidFill>
              </a:rPr>
              <a:t>The main difference between Red Angus and black Angus is color</a:t>
            </a:r>
          </a:p>
        </p:txBody>
      </p:sp>
      <p:pic>
        <p:nvPicPr>
          <p:cNvPr id="13315" name="Picture 3" descr="redangus">
            <a:extLst>
              <a:ext uri="{FF2B5EF4-FFF2-40B4-BE49-F238E27FC236}">
                <a16:creationId xmlns:a16="http://schemas.microsoft.com/office/drawing/2014/main" id="{D62A446F-8961-4363-836F-9A8B0EF1C53F}"/>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8048626" y="685800"/>
            <a:ext cx="2619375" cy="1562100"/>
          </a:xfrm>
          <a:noFill/>
        </p:spPr>
      </p:pic>
      <p:pic>
        <p:nvPicPr>
          <p:cNvPr id="13316" name="Picture 4" descr="Cow">
            <a:extLst>
              <a:ext uri="{FF2B5EF4-FFF2-40B4-BE49-F238E27FC236}">
                <a16:creationId xmlns:a16="http://schemas.microsoft.com/office/drawing/2014/main" id="{CD0BEE8C-D95C-4C77-9D98-F7F70D81E6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609601"/>
            <a:ext cx="28575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a:extLst>
              <a:ext uri="{FF2B5EF4-FFF2-40B4-BE49-F238E27FC236}">
                <a16:creationId xmlns:a16="http://schemas.microsoft.com/office/drawing/2014/main" id="{71B3A9C2-113D-4F2D-9892-27F857F05F75}"/>
              </a:ext>
            </a:extLst>
          </p:cNvPr>
          <p:cNvSpPr>
            <a:spLocks noChangeArrowheads="1"/>
          </p:cNvSpPr>
          <p:nvPr/>
        </p:nvSpPr>
        <p:spPr bwMode="auto">
          <a:xfrm>
            <a:off x="1828800" y="3352800"/>
            <a:ext cx="8229600" cy="3200400"/>
          </a:xfrm>
          <a:prstGeom prst="rect">
            <a:avLst/>
          </a:prstGeom>
          <a:noFill/>
          <a:ln w="9525">
            <a:noFill/>
            <a:miter lim="800000"/>
            <a:headEnd/>
            <a:tailEnd/>
          </a:ln>
          <a:effectLst/>
        </p:spPr>
        <p:txBody>
          <a:bodyPr/>
          <a:lstStyle/>
          <a:p>
            <a:pPr marL="342900" indent="-342900">
              <a:lnSpc>
                <a:spcPct val="80000"/>
              </a:lnSpc>
              <a:spcBef>
                <a:spcPct val="20000"/>
              </a:spcBef>
              <a:buClr>
                <a:schemeClr val="hlink"/>
              </a:buClr>
              <a:buSzPct val="90000"/>
              <a:buBlip>
                <a:blip r:embed="rId2"/>
              </a:buBlip>
              <a:defRPr/>
            </a:pPr>
            <a:r>
              <a:rPr lang="en-US" sz="2800" dirty="0" err="1">
                <a:effectLst>
                  <a:outerShdw blurRad="38100" dist="38100" dir="2700000" algn="tl">
                    <a:srgbClr val="000000"/>
                  </a:outerShdw>
                </a:effectLst>
                <a:latin typeface="Arial" charset="0"/>
              </a:rPr>
              <a:t>Salers</a:t>
            </a:r>
            <a:r>
              <a:rPr lang="en-US" sz="2800" dirty="0">
                <a:effectLst>
                  <a:outerShdw blurRad="38100" dist="38100" dir="2700000" algn="tl">
                    <a:srgbClr val="000000"/>
                  </a:outerShdw>
                </a:effectLst>
                <a:latin typeface="Arial" charset="0"/>
              </a:rPr>
              <a:t> </a:t>
            </a:r>
            <a:r>
              <a:rPr lang="en-US" sz="2800" dirty="0">
                <a:latin typeface="Arial" charset="0"/>
              </a:rPr>
              <a:t>(</a:t>
            </a:r>
            <a:r>
              <a:rPr lang="en-US" sz="2800" dirty="0" err="1">
                <a:latin typeface="Arial" charset="0"/>
              </a:rPr>
              <a:t>Sa'lair</a:t>
            </a:r>
            <a:r>
              <a:rPr lang="en-US" sz="2800" dirty="0">
                <a:latin typeface="Arial" charset="0"/>
              </a:rPr>
              <a:t>)</a:t>
            </a:r>
            <a:r>
              <a:rPr lang="en-US" sz="2800" b="1" dirty="0">
                <a:effectLst>
                  <a:outerShdw blurRad="38100" dist="38100" dir="2700000" algn="tl">
                    <a:srgbClr val="000000"/>
                  </a:outerShdw>
                </a:effectLst>
                <a:latin typeface="Arial" charset="0"/>
              </a:rPr>
              <a:t> - </a:t>
            </a:r>
            <a:r>
              <a:rPr lang="en-US" sz="2800" dirty="0">
                <a:effectLst>
                  <a:outerShdw blurRad="38100" dist="38100" dir="2700000" algn="tl">
                    <a:srgbClr val="000000"/>
                  </a:outerShdw>
                </a:effectLst>
                <a:latin typeface="Arial" charset="0"/>
              </a:rPr>
              <a:t>Uniform mahogany red with medium to long hair</a:t>
            </a:r>
          </a:p>
          <a:p>
            <a:pPr marL="342900" indent="-342900">
              <a:lnSpc>
                <a:spcPct val="80000"/>
              </a:lnSpc>
              <a:spcBef>
                <a:spcPct val="20000"/>
              </a:spcBef>
              <a:buClr>
                <a:schemeClr val="hlink"/>
              </a:buClr>
              <a:buSzPct val="90000"/>
              <a:buBlip>
                <a:blip r:embed="rId2"/>
              </a:buBlip>
              <a:defRPr/>
            </a:pPr>
            <a:r>
              <a:rPr lang="en-US" sz="2800" b="1" dirty="0">
                <a:solidFill>
                  <a:srgbClr val="FF0000"/>
                </a:solidFill>
                <a:effectLst>
                  <a:outerShdw blurRad="38100" dist="38100" dir="2700000" algn="tl">
                    <a:srgbClr val="000000"/>
                  </a:outerShdw>
                </a:effectLst>
                <a:latin typeface="Arial" charset="0"/>
              </a:rPr>
              <a:t>The breed is considered to be one of the oldest and most genetically pure of all European breeds</a:t>
            </a:r>
          </a:p>
          <a:p>
            <a:pPr marL="342900" indent="-342900">
              <a:lnSpc>
                <a:spcPct val="80000"/>
              </a:lnSpc>
              <a:spcBef>
                <a:spcPct val="20000"/>
              </a:spcBef>
              <a:buClr>
                <a:schemeClr val="hlink"/>
              </a:buClr>
              <a:buSzPct val="90000"/>
              <a:buBlip>
                <a:blip r:embed="rId2"/>
              </a:buBlip>
              <a:defRPr/>
            </a:pPr>
            <a:r>
              <a:rPr lang="en-US" sz="2800" dirty="0">
                <a:effectLst>
                  <a:outerShdw blurRad="38100" dist="38100" dir="2700000" algn="tl">
                    <a:srgbClr val="000000"/>
                  </a:outerShdw>
                </a:effectLst>
                <a:latin typeface="Arial" charset="0"/>
              </a:rPr>
              <a:t>Horned</a:t>
            </a:r>
          </a:p>
          <a:p>
            <a:pPr marL="342900" indent="-342900">
              <a:lnSpc>
                <a:spcPct val="80000"/>
              </a:lnSpc>
              <a:spcBef>
                <a:spcPct val="20000"/>
              </a:spcBef>
              <a:buClr>
                <a:schemeClr val="hlink"/>
              </a:buClr>
              <a:buSzPct val="90000"/>
              <a:buBlip>
                <a:blip r:embed="rId2"/>
              </a:buBlip>
              <a:defRPr/>
            </a:pPr>
            <a:r>
              <a:rPr lang="en-US" sz="2800" b="1" dirty="0">
                <a:solidFill>
                  <a:srgbClr val="FF0000"/>
                </a:solidFill>
                <a:effectLst>
                  <a:outerShdw blurRad="38100" dist="38100" dir="2700000" algn="tl">
                    <a:srgbClr val="000000"/>
                  </a:outerShdw>
                </a:effectLst>
                <a:latin typeface="Arial" charset="0"/>
              </a:rPr>
              <a:t>Raised in the mountainous area of France, where they were selected for milk, meat, and draft</a:t>
            </a:r>
          </a:p>
          <a:p>
            <a:pPr marL="342900" indent="-342900">
              <a:lnSpc>
                <a:spcPct val="80000"/>
              </a:lnSpc>
              <a:spcBef>
                <a:spcPct val="20000"/>
              </a:spcBef>
              <a:buClr>
                <a:schemeClr val="hlink"/>
              </a:buClr>
              <a:buSzPct val="90000"/>
              <a:buBlip>
                <a:blip r:embed="rId2"/>
              </a:buBlip>
              <a:defRPr/>
            </a:pPr>
            <a:endParaRPr lang="en-US" sz="2200" dirty="0">
              <a:solidFill>
                <a:srgbClr val="FFCC00"/>
              </a:solidFill>
              <a:effectLst>
                <a:outerShdw blurRad="38100" dist="38100" dir="2700000" algn="tl">
                  <a:srgbClr val="000000"/>
                </a:outerShdw>
              </a:effectLst>
              <a:latin typeface="Arial" charset="0"/>
            </a:endParaRPr>
          </a:p>
        </p:txBody>
      </p:sp>
      <p:pic>
        <p:nvPicPr>
          <p:cNvPr id="14339" name="Picture 5">
            <a:extLst>
              <a:ext uri="{FF2B5EF4-FFF2-40B4-BE49-F238E27FC236}">
                <a16:creationId xmlns:a16="http://schemas.microsoft.com/office/drawing/2014/main" id="{F14EDDE8-0297-4061-8274-2743BDF33D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990601"/>
            <a:ext cx="28575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
            <a:extLst>
              <a:ext uri="{FF2B5EF4-FFF2-40B4-BE49-F238E27FC236}">
                <a16:creationId xmlns:a16="http://schemas.microsoft.com/office/drawing/2014/main" id="{BCDDECAF-0569-4FF0-A17A-2F7957D026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762000"/>
            <a:ext cx="28575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43DE612E-3B23-45BB-A118-1ABD1A15A3A2}"/>
              </a:ext>
            </a:extLst>
          </p:cNvPr>
          <p:cNvSpPr>
            <a:spLocks noGrp="1" noChangeArrowheads="1"/>
          </p:cNvSpPr>
          <p:nvPr>
            <p:ph type="body" sz="half" idx="4294967295"/>
          </p:nvPr>
        </p:nvSpPr>
        <p:spPr>
          <a:xfrm>
            <a:off x="1752600" y="2209800"/>
            <a:ext cx="8915400" cy="4495800"/>
          </a:xfrm>
        </p:spPr>
        <p:txBody>
          <a:bodyPr/>
          <a:lstStyle/>
          <a:p>
            <a:pPr>
              <a:lnSpc>
                <a:spcPct val="80000"/>
              </a:lnSpc>
            </a:pPr>
            <a:r>
              <a:rPr lang="en-US" altLang="en-US" sz="2000"/>
              <a:t>Santa Gertrudis were developed on King Ranch to function in hot, humid, and unfavorable environments</a:t>
            </a:r>
          </a:p>
          <a:p>
            <a:pPr>
              <a:lnSpc>
                <a:spcPct val="80000"/>
              </a:lnSpc>
            </a:pPr>
            <a:r>
              <a:rPr lang="en-US" altLang="en-US" sz="2000" b="1">
                <a:solidFill>
                  <a:srgbClr val="FF0000"/>
                </a:solidFill>
              </a:rPr>
              <a:t>Developed by crossing Indian Brahman cattle with British Shorthorns</a:t>
            </a:r>
          </a:p>
          <a:p>
            <a:pPr>
              <a:lnSpc>
                <a:spcPct val="80000"/>
              </a:lnSpc>
            </a:pPr>
            <a:r>
              <a:rPr lang="en-US" altLang="en-US" sz="2000" b="1">
                <a:solidFill>
                  <a:srgbClr val="FF0000"/>
                </a:solidFill>
              </a:rPr>
              <a:t>In 1940, Santa Gertrudis was recognized by the U.S. Department of Agriculture as the first beef breed developed in the United States</a:t>
            </a:r>
          </a:p>
          <a:p>
            <a:pPr>
              <a:lnSpc>
                <a:spcPct val="80000"/>
              </a:lnSpc>
            </a:pPr>
            <a:r>
              <a:rPr lang="en-US" altLang="en-US" sz="2000" b="1">
                <a:solidFill>
                  <a:srgbClr val="FF0000"/>
                </a:solidFill>
              </a:rPr>
              <a:t>Even today Santa Gertrudis are referred to as America's original beef breed</a:t>
            </a:r>
          </a:p>
          <a:p>
            <a:pPr>
              <a:lnSpc>
                <a:spcPct val="80000"/>
              </a:lnSpc>
            </a:pPr>
            <a:r>
              <a:rPr lang="en-US" altLang="en-US" sz="2000" b="1">
                <a:solidFill>
                  <a:srgbClr val="FF0000"/>
                </a:solidFill>
              </a:rPr>
              <a:t>Santa Gertrudis cattle are approximately five-eighths Shorthorn and three-eighths Brahman</a:t>
            </a:r>
          </a:p>
          <a:p>
            <a:pPr>
              <a:lnSpc>
                <a:spcPct val="80000"/>
              </a:lnSpc>
            </a:pPr>
            <a:r>
              <a:rPr lang="en-US" altLang="en-US" sz="2000"/>
              <a:t>They are a deep cherry-red color with a relatively high degree of both heat and tick resistance</a:t>
            </a:r>
          </a:p>
          <a:p>
            <a:pPr>
              <a:lnSpc>
                <a:spcPct val="80000"/>
              </a:lnSpc>
            </a:pPr>
            <a:r>
              <a:rPr lang="en-US" altLang="en-US" sz="2000"/>
              <a:t>Santa Gertrudis females are known for their exceptional maternal traits</a:t>
            </a:r>
          </a:p>
          <a:p>
            <a:pPr>
              <a:lnSpc>
                <a:spcPct val="80000"/>
              </a:lnSpc>
            </a:pPr>
            <a:r>
              <a:rPr lang="en-US" altLang="en-US" sz="2000"/>
              <a:t>Their characteristics include ease of calving, good mothering ability and abundant milk supply </a:t>
            </a:r>
          </a:p>
        </p:txBody>
      </p:sp>
      <p:pic>
        <p:nvPicPr>
          <p:cNvPr id="15363" name="Picture 3" descr="santagertrudis">
            <a:extLst>
              <a:ext uri="{FF2B5EF4-FFF2-40B4-BE49-F238E27FC236}">
                <a16:creationId xmlns:a16="http://schemas.microsoft.com/office/drawing/2014/main" id="{72F477A0-67D6-42C8-B5C4-66452397BE99}"/>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8048626" y="228600"/>
            <a:ext cx="2619375" cy="1752600"/>
          </a:xfrm>
          <a:noFill/>
        </p:spPr>
      </p:pic>
      <p:pic>
        <p:nvPicPr>
          <p:cNvPr id="15364" name="Picture 4" descr="stgert1">
            <a:extLst>
              <a:ext uri="{FF2B5EF4-FFF2-40B4-BE49-F238E27FC236}">
                <a16:creationId xmlns:a16="http://schemas.microsoft.com/office/drawing/2014/main" id="{6B0ABACA-3665-4FD4-93EB-B4A00A74B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28600"/>
            <a:ext cx="2438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A248F6E7-19C5-437B-85D2-6EF92C043CCC}"/>
              </a:ext>
            </a:extLst>
          </p:cNvPr>
          <p:cNvSpPr>
            <a:spLocks noGrp="1" noChangeArrowheads="1"/>
          </p:cNvSpPr>
          <p:nvPr>
            <p:ph type="body" sz="half" idx="4294967295"/>
          </p:nvPr>
        </p:nvSpPr>
        <p:spPr>
          <a:xfrm>
            <a:off x="1905000" y="2286000"/>
            <a:ext cx="8763000" cy="4267200"/>
          </a:xfrm>
        </p:spPr>
        <p:txBody>
          <a:bodyPr>
            <a:normAutofit lnSpcReduction="10000"/>
          </a:bodyPr>
          <a:lstStyle/>
          <a:p>
            <a:pPr>
              <a:lnSpc>
                <a:spcPct val="80000"/>
              </a:lnSpc>
            </a:pPr>
            <a:r>
              <a:rPr lang="en-US" altLang="en-US" sz="2000"/>
              <a:t>Shorthorn originated Tees River Valley in the northeastern part of England in the counties of Northumberland, Durham, York and Lincoln</a:t>
            </a:r>
          </a:p>
          <a:p>
            <a:pPr>
              <a:lnSpc>
                <a:spcPct val="80000"/>
              </a:lnSpc>
            </a:pPr>
            <a:r>
              <a:rPr lang="en-US" altLang="en-US" sz="2000"/>
              <a:t>They were brought to America in 1783 and were popular with America's early settlers</a:t>
            </a:r>
          </a:p>
          <a:p>
            <a:pPr>
              <a:lnSpc>
                <a:spcPct val="80000"/>
              </a:lnSpc>
            </a:pPr>
            <a:r>
              <a:rPr lang="en-US" altLang="en-US" sz="2000"/>
              <a:t>Over 30 other breeds of cattle show traces of Shorthorn in their parentage</a:t>
            </a:r>
          </a:p>
          <a:p>
            <a:pPr>
              <a:lnSpc>
                <a:spcPct val="80000"/>
              </a:lnSpc>
            </a:pPr>
            <a:r>
              <a:rPr lang="en-US" altLang="en-US" sz="2000"/>
              <a:t>Although color ranges from red to roan to white, roan (a mixture of red and white) and red are the predominant colors </a:t>
            </a:r>
          </a:p>
          <a:p>
            <a:pPr>
              <a:lnSpc>
                <a:spcPct val="80000"/>
              </a:lnSpc>
            </a:pPr>
            <a:r>
              <a:rPr lang="en-US" altLang="en-US" sz="2000" b="1">
                <a:solidFill>
                  <a:srgbClr val="FF0000"/>
                </a:solidFill>
              </a:rPr>
              <a:t>They are a medium size breed with a truly rectangular shape with a short, broad head and wide set eyes</a:t>
            </a:r>
          </a:p>
          <a:p>
            <a:pPr>
              <a:lnSpc>
                <a:spcPct val="80000"/>
              </a:lnSpc>
            </a:pPr>
            <a:r>
              <a:rPr lang="en-US" altLang="en-US" sz="2000" b="1">
                <a:solidFill>
                  <a:srgbClr val="FF0000"/>
                </a:solidFill>
              </a:rPr>
              <a:t>And, you guessed it, they have short horns</a:t>
            </a:r>
          </a:p>
          <a:p>
            <a:pPr>
              <a:lnSpc>
                <a:spcPct val="80000"/>
              </a:lnSpc>
            </a:pPr>
            <a:r>
              <a:rPr lang="en-US" altLang="en-US" sz="2000"/>
              <a:t>Shorthorns are known for their early maturity, adaptability, mothering ability, reproductive performance, hardiness, good disposition, feed conversion, and longevity</a:t>
            </a:r>
          </a:p>
          <a:p>
            <a:pPr>
              <a:lnSpc>
                <a:spcPct val="80000"/>
              </a:lnSpc>
            </a:pPr>
            <a:r>
              <a:rPr lang="en-US" altLang="en-US" sz="2000" b="1">
                <a:solidFill>
                  <a:srgbClr val="FF0000"/>
                </a:solidFill>
              </a:rPr>
              <a:t>In the feedlot, these cattle attain 1,000 to 1,200 pound weights at an early age and have no trouble producing carcasses that grade Choice</a:t>
            </a:r>
          </a:p>
        </p:txBody>
      </p:sp>
      <p:pic>
        <p:nvPicPr>
          <p:cNvPr id="16387" name="Picture 3" descr="shorthorn">
            <a:extLst>
              <a:ext uri="{FF2B5EF4-FFF2-40B4-BE49-F238E27FC236}">
                <a16:creationId xmlns:a16="http://schemas.microsoft.com/office/drawing/2014/main" id="{CBABC90E-D25C-4FA4-9F8A-0907FE822248}"/>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8048626" y="304800"/>
            <a:ext cx="2619375" cy="1828800"/>
          </a:xfrm>
          <a:noFill/>
        </p:spPr>
      </p:pic>
      <p:pic>
        <p:nvPicPr>
          <p:cNvPr id="16388" name="Picture 4" descr="shorthorn1">
            <a:extLst>
              <a:ext uri="{FF2B5EF4-FFF2-40B4-BE49-F238E27FC236}">
                <a16:creationId xmlns:a16="http://schemas.microsoft.com/office/drawing/2014/main" id="{05DBEC20-617B-428E-B977-1AC5B7921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04800"/>
            <a:ext cx="251460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15FEB784-42DF-4583-B09C-E3EAF0F6AA6B}"/>
              </a:ext>
            </a:extLst>
          </p:cNvPr>
          <p:cNvSpPr>
            <a:spLocks noGrp="1" noChangeArrowheads="1"/>
          </p:cNvSpPr>
          <p:nvPr>
            <p:ph type="body" sz="half" idx="4294967295"/>
          </p:nvPr>
        </p:nvSpPr>
        <p:spPr>
          <a:xfrm>
            <a:off x="2057400" y="2362200"/>
            <a:ext cx="8610600" cy="4191000"/>
          </a:xfrm>
        </p:spPr>
        <p:txBody>
          <a:bodyPr>
            <a:normAutofit lnSpcReduction="10000"/>
          </a:bodyPr>
          <a:lstStyle/>
          <a:p>
            <a:pPr>
              <a:lnSpc>
                <a:spcPct val="80000"/>
              </a:lnSpc>
            </a:pPr>
            <a:r>
              <a:rPr lang="en-US" altLang="en-US" sz="2000"/>
              <a:t>Simmentals came from western and northern Switzerland</a:t>
            </a:r>
          </a:p>
          <a:p>
            <a:pPr>
              <a:lnSpc>
                <a:spcPct val="80000"/>
              </a:lnSpc>
            </a:pPr>
            <a:r>
              <a:rPr lang="en-US" altLang="en-US" sz="2000" b="1">
                <a:solidFill>
                  <a:srgbClr val="FF0000"/>
                </a:solidFill>
              </a:rPr>
              <a:t>The Simmental, one of the more docile and easy to manage breeds, is known for a long straight topline with deeply muscled back and loin</a:t>
            </a:r>
          </a:p>
          <a:p>
            <a:pPr>
              <a:lnSpc>
                <a:spcPct val="80000"/>
              </a:lnSpc>
            </a:pPr>
            <a:r>
              <a:rPr lang="en-US" altLang="en-US" sz="2000"/>
              <a:t>Medium to large cattle with strong bones, bulls typically weigh 2200 to 2800 pounds at maturity and cows 1200 to 1600 pounds</a:t>
            </a:r>
          </a:p>
          <a:p>
            <a:pPr>
              <a:lnSpc>
                <a:spcPct val="80000"/>
              </a:lnSpc>
            </a:pPr>
            <a:r>
              <a:rPr lang="en-US" altLang="en-US" sz="2000" b="1">
                <a:solidFill>
                  <a:srgbClr val="FF0000"/>
                </a:solidFill>
              </a:rPr>
              <a:t>The females have a productive lifetime of ten to twelve years and high milk production</a:t>
            </a:r>
          </a:p>
          <a:p>
            <a:pPr>
              <a:lnSpc>
                <a:spcPct val="80000"/>
              </a:lnSpc>
            </a:pPr>
            <a:r>
              <a:rPr lang="en-US" altLang="en-US" sz="2000" b="1">
                <a:solidFill>
                  <a:srgbClr val="FF0000"/>
                </a:solidFill>
              </a:rPr>
              <a:t>Simmental are spotted, occasionally with just a few white markings</a:t>
            </a:r>
          </a:p>
          <a:p>
            <a:pPr>
              <a:lnSpc>
                <a:spcPct val="80000"/>
              </a:lnSpc>
            </a:pPr>
            <a:r>
              <a:rPr lang="en-US" altLang="en-US" sz="2000" b="1">
                <a:solidFill>
                  <a:srgbClr val="FF0000"/>
                </a:solidFill>
              </a:rPr>
              <a:t>The color varies from pale gold to dark reddish brown</a:t>
            </a:r>
          </a:p>
          <a:p>
            <a:pPr>
              <a:lnSpc>
                <a:spcPct val="80000"/>
              </a:lnSpc>
            </a:pPr>
            <a:r>
              <a:rPr lang="en-US" altLang="en-US" sz="2000" b="1">
                <a:solidFill>
                  <a:srgbClr val="FF0000"/>
                </a:solidFill>
              </a:rPr>
              <a:t>The head is usually white in front of the eyes with the lower parts of the legs also largely white</a:t>
            </a:r>
          </a:p>
          <a:p>
            <a:pPr>
              <a:lnSpc>
                <a:spcPct val="80000"/>
              </a:lnSpc>
            </a:pPr>
            <a:r>
              <a:rPr lang="en-US" altLang="en-US" sz="2000"/>
              <a:t>In the feedyard they have a weight gain of 2 to 3 pounds a day and excellent feed conversion  with about a </a:t>
            </a:r>
            <a:r>
              <a:rPr lang="en-US" altLang="en-US" sz="2000" b="1">
                <a:solidFill>
                  <a:srgbClr val="FF0000"/>
                </a:solidFill>
              </a:rPr>
              <a:t>63% carcass yield</a:t>
            </a:r>
          </a:p>
          <a:p>
            <a:pPr>
              <a:lnSpc>
                <a:spcPct val="80000"/>
              </a:lnSpc>
            </a:pPr>
            <a:r>
              <a:rPr lang="en-US" altLang="en-US" sz="2000"/>
              <a:t>They are suited to all-purpose crossing with smaller breeds</a:t>
            </a:r>
            <a:r>
              <a:rPr lang="en-US" altLang="en-US" sz="2400"/>
              <a:t> </a:t>
            </a:r>
          </a:p>
        </p:txBody>
      </p:sp>
      <p:pic>
        <p:nvPicPr>
          <p:cNvPr id="17411" name="Picture 3" descr="simmental">
            <a:extLst>
              <a:ext uri="{FF2B5EF4-FFF2-40B4-BE49-F238E27FC236}">
                <a16:creationId xmlns:a16="http://schemas.microsoft.com/office/drawing/2014/main" id="{F332BD38-01C6-4BC4-B25D-877DED429328}"/>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8048626" y="381000"/>
            <a:ext cx="2619375" cy="1390650"/>
          </a:xfrm>
          <a:noFill/>
        </p:spPr>
      </p:pic>
      <p:pic>
        <p:nvPicPr>
          <p:cNvPr id="17412" name="Picture 4" descr="heifer">
            <a:extLst>
              <a:ext uri="{FF2B5EF4-FFF2-40B4-BE49-F238E27FC236}">
                <a16:creationId xmlns:a16="http://schemas.microsoft.com/office/drawing/2014/main" id="{832AFF8B-4A3A-4DD3-8330-92802C826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28601"/>
            <a:ext cx="28575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095204E-0334-47F3-BE3E-5F91CDD8C81F}"/>
              </a:ext>
            </a:extLst>
          </p:cNvPr>
          <p:cNvSpPr>
            <a:spLocks noGrp="1" noChangeArrowheads="1"/>
          </p:cNvSpPr>
          <p:nvPr>
            <p:ph type="title"/>
          </p:nvPr>
        </p:nvSpPr>
        <p:spPr/>
        <p:txBody>
          <a:bodyPr/>
          <a:lstStyle/>
          <a:p>
            <a:pPr eaLnBrk="1" hangingPunct="1"/>
            <a:r>
              <a:rPr lang="en-US" altLang="en-US"/>
              <a:t>Beef Industry</a:t>
            </a:r>
          </a:p>
        </p:txBody>
      </p:sp>
      <p:pic>
        <p:nvPicPr>
          <p:cNvPr id="7171" name="Picture 8">
            <a:extLst>
              <a:ext uri="{FF2B5EF4-FFF2-40B4-BE49-F238E27FC236}">
                <a16:creationId xmlns:a16="http://schemas.microsoft.com/office/drawing/2014/main" id="{0B5CC890-9F54-494A-B8AD-53B8BAB7C4B7}"/>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362200" y="1828801"/>
            <a:ext cx="2971800" cy="2074863"/>
          </a:xfrm>
        </p:spPr>
      </p:pic>
      <p:pic>
        <p:nvPicPr>
          <p:cNvPr id="7172" name="Picture 9">
            <a:extLst>
              <a:ext uri="{FF2B5EF4-FFF2-40B4-BE49-F238E27FC236}">
                <a16:creationId xmlns:a16="http://schemas.microsoft.com/office/drawing/2014/main" id="{84704A16-0417-4092-A966-F820BD7D15C0}"/>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943600" y="1828801"/>
            <a:ext cx="3352800" cy="2074863"/>
          </a:xfrm>
        </p:spPr>
      </p:pic>
      <p:sp>
        <p:nvSpPr>
          <p:cNvPr id="7173" name="Rectangle 3">
            <a:extLst>
              <a:ext uri="{FF2B5EF4-FFF2-40B4-BE49-F238E27FC236}">
                <a16:creationId xmlns:a16="http://schemas.microsoft.com/office/drawing/2014/main" id="{A380187C-13A9-4DEC-8563-954AF671E934}"/>
              </a:ext>
            </a:extLst>
          </p:cNvPr>
          <p:cNvSpPr>
            <a:spLocks noGrp="1" noChangeArrowheads="1"/>
          </p:cNvSpPr>
          <p:nvPr>
            <p:ph type="body" sz="half" idx="3"/>
          </p:nvPr>
        </p:nvSpPr>
        <p:spPr/>
        <p:txBody>
          <a:bodyPr>
            <a:normAutofit lnSpcReduction="10000"/>
          </a:bodyPr>
          <a:lstStyle/>
          <a:p>
            <a:pPr eaLnBrk="1" hangingPunct="1">
              <a:lnSpc>
                <a:spcPct val="80000"/>
              </a:lnSpc>
            </a:pPr>
            <a:r>
              <a:rPr lang="en-US" altLang="en-US" sz="2400"/>
              <a:t>Contribute food, fiber, fuel, and draft animal power</a:t>
            </a:r>
          </a:p>
          <a:p>
            <a:pPr eaLnBrk="1" hangingPunct="1">
              <a:lnSpc>
                <a:spcPct val="80000"/>
              </a:lnSpc>
            </a:pPr>
            <a:r>
              <a:rPr lang="en-US" altLang="en-US" sz="2400" i="1"/>
              <a:t>Bos Indicus </a:t>
            </a:r>
            <a:r>
              <a:rPr lang="en-US" altLang="en-US" sz="2400"/>
              <a:t>(Zebus)</a:t>
            </a:r>
            <a:endParaRPr lang="en-US" altLang="en-US" sz="2400" i="1"/>
          </a:p>
          <a:p>
            <a:pPr lvl="1" eaLnBrk="1" hangingPunct="1">
              <a:lnSpc>
                <a:spcPct val="80000"/>
              </a:lnSpc>
            </a:pPr>
            <a:r>
              <a:rPr lang="en-US" altLang="en-US" sz="2000"/>
              <a:t>Developed in tropical countries (characterized by hump, pendulous ears, pendulous sheath, and dewlap)</a:t>
            </a:r>
          </a:p>
          <a:p>
            <a:pPr eaLnBrk="1" hangingPunct="1">
              <a:lnSpc>
                <a:spcPct val="80000"/>
              </a:lnSpc>
            </a:pPr>
            <a:r>
              <a:rPr lang="en-US" altLang="en-US" sz="2400" i="1"/>
              <a:t>Bos Taurus </a:t>
            </a:r>
            <a:r>
              <a:rPr lang="en-US" altLang="en-US" sz="2400"/>
              <a:t>(domestic cattle)</a:t>
            </a:r>
            <a:endParaRPr lang="en-US" altLang="en-US" sz="2400" i="1"/>
          </a:p>
          <a:p>
            <a:pPr lvl="1" eaLnBrk="1" hangingPunct="1">
              <a:lnSpc>
                <a:spcPct val="80000"/>
              </a:lnSpc>
            </a:pPr>
            <a:r>
              <a:rPr lang="en-US" altLang="en-US" sz="2000"/>
              <a:t>Developed in temperate zones (more conventional in appearance)</a:t>
            </a:r>
          </a:p>
          <a:p>
            <a:pPr eaLnBrk="1" hangingPunct="1">
              <a:lnSpc>
                <a:spcPct val="80000"/>
              </a:lnSpc>
            </a:pPr>
            <a:endParaRPr lang="en-US" altLang="en-US" sz="2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FCDFEF9D-7B8D-488B-B953-CC2DED69B0F0}"/>
              </a:ext>
            </a:extLst>
          </p:cNvPr>
          <p:cNvSpPr>
            <a:spLocks noGrp="1" noChangeArrowheads="1"/>
          </p:cNvSpPr>
          <p:nvPr>
            <p:ph type="body" sz="half" idx="4294967295"/>
          </p:nvPr>
        </p:nvSpPr>
        <p:spPr>
          <a:xfrm>
            <a:off x="1905000" y="2286000"/>
            <a:ext cx="8763000" cy="4572000"/>
          </a:xfrm>
        </p:spPr>
        <p:txBody>
          <a:bodyPr>
            <a:normAutofit lnSpcReduction="10000"/>
          </a:bodyPr>
          <a:lstStyle/>
          <a:p>
            <a:pPr>
              <a:lnSpc>
                <a:spcPct val="80000"/>
              </a:lnSpc>
            </a:pPr>
            <a:r>
              <a:rPr lang="en-US" altLang="en-US" sz="1800" b="1">
                <a:solidFill>
                  <a:srgbClr val="FF0000"/>
                </a:solidFill>
              </a:rPr>
              <a:t>Texas longhorns were brought by the Spanish via Mexico into Texas in the sixteenth century</a:t>
            </a:r>
          </a:p>
          <a:p>
            <a:pPr>
              <a:lnSpc>
                <a:spcPct val="80000"/>
              </a:lnSpc>
            </a:pPr>
            <a:r>
              <a:rPr lang="en-US" altLang="en-US" sz="1800" b="1">
                <a:solidFill>
                  <a:srgbClr val="FF0000"/>
                </a:solidFill>
              </a:rPr>
              <a:t>After the Civil War (1861-65) there was an explosive increase in their population</a:t>
            </a:r>
          </a:p>
          <a:p>
            <a:pPr>
              <a:lnSpc>
                <a:spcPct val="80000"/>
              </a:lnSpc>
            </a:pPr>
            <a:r>
              <a:rPr lang="en-US" altLang="en-US" sz="1800"/>
              <a:t>Cattle intended for slaughter were driven slowly along the wide 'cattle trails', often taking two years to reach market in the more densely populated north east</a:t>
            </a:r>
          </a:p>
          <a:p>
            <a:pPr>
              <a:lnSpc>
                <a:spcPct val="80000"/>
              </a:lnSpc>
            </a:pPr>
            <a:r>
              <a:rPr lang="en-US" altLang="en-US" sz="1800"/>
              <a:t>After the extremely hard winter of 1885/86, and the subsequent extremely dry summer and an unusually severe blizzard in January 1887, holdings completely collapsed and the importance of this breed was practically destroyed</a:t>
            </a:r>
          </a:p>
          <a:p>
            <a:pPr>
              <a:lnSpc>
                <a:spcPct val="80000"/>
              </a:lnSpc>
            </a:pPr>
            <a:r>
              <a:rPr lang="en-US" altLang="en-US" sz="1800"/>
              <a:t>By the 1920s there were only a few hundred Longhorns remaining</a:t>
            </a:r>
          </a:p>
          <a:p>
            <a:pPr>
              <a:lnSpc>
                <a:spcPct val="80000"/>
              </a:lnSpc>
            </a:pPr>
            <a:r>
              <a:rPr lang="en-US" altLang="en-US" sz="1800" b="1">
                <a:solidFill>
                  <a:srgbClr val="FF0000"/>
                </a:solidFill>
              </a:rPr>
              <a:t>They are small, slim cattle, very variable coloring</a:t>
            </a:r>
          </a:p>
          <a:p>
            <a:pPr>
              <a:lnSpc>
                <a:spcPct val="80000"/>
              </a:lnSpc>
            </a:pPr>
            <a:r>
              <a:rPr lang="en-US" altLang="en-US" sz="1800"/>
              <a:t>An individual animal may have areas of black, gray, brown and white</a:t>
            </a:r>
          </a:p>
          <a:p>
            <a:pPr>
              <a:lnSpc>
                <a:spcPct val="80000"/>
              </a:lnSpc>
            </a:pPr>
            <a:r>
              <a:rPr lang="en-US" altLang="en-US" sz="1800"/>
              <a:t>There are examples which are mono-colored, or have patches, spots or brindling</a:t>
            </a:r>
          </a:p>
          <a:p>
            <a:pPr>
              <a:lnSpc>
                <a:spcPct val="80000"/>
              </a:lnSpc>
            </a:pPr>
            <a:r>
              <a:rPr lang="en-US" altLang="en-US" sz="1800"/>
              <a:t>They are long legged, slim and lightly muscled</a:t>
            </a:r>
          </a:p>
          <a:p>
            <a:pPr>
              <a:lnSpc>
                <a:spcPct val="80000"/>
              </a:lnSpc>
            </a:pPr>
            <a:r>
              <a:rPr lang="en-US" altLang="en-US" sz="1800"/>
              <a:t>Very easy calving</a:t>
            </a:r>
          </a:p>
          <a:p>
            <a:pPr>
              <a:lnSpc>
                <a:spcPct val="80000"/>
              </a:lnSpc>
            </a:pPr>
            <a:r>
              <a:rPr lang="en-US" altLang="en-US" sz="1800" b="1">
                <a:solidFill>
                  <a:srgbClr val="FF0000"/>
                </a:solidFill>
              </a:rPr>
              <a:t>The horns are impressively long and spreading</a:t>
            </a:r>
          </a:p>
        </p:txBody>
      </p:sp>
      <p:pic>
        <p:nvPicPr>
          <p:cNvPr id="18435" name="Picture 3" descr="longhorn">
            <a:extLst>
              <a:ext uri="{FF2B5EF4-FFF2-40B4-BE49-F238E27FC236}">
                <a16:creationId xmlns:a16="http://schemas.microsoft.com/office/drawing/2014/main" id="{EF9F42EC-2D2F-4F23-8B43-8BD8256F1FEE}"/>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7696200" y="228600"/>
            <a:ext cx="2971800" cy="1752600"/>
          </a:xfrm>
          <a:noFill/>
        </p:spPr>
      </p:pic>
      <p:pic>
        <p:nvPicPr>
          <p:cNvPr id="18436" name="Picture 4" descr="lhbull2">
            <a:extLst>
              <a:ext uri="{FF2B5EF4-FFF2-40B4-BE49-F238E27FC236}">
                <a16:creationId xmlns:a16="http://schemas.microsoft.com/office/drawing/2014/main" id="{D89C3A57-9071-4160-8806-EBEF606639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28601"/>
            <a:ext cx="28575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577D2B5B-A58C-4A04-AEDE-CC8FDCDA77CE}"/>
              </a:ext>
            </a:extLst>
          </p:cNvPr>
          <p:cNvSpPr>
            <a:spLocks noGrp="1" noChangeArrowheads="1"/>
          </p:cNvSpPr>
          <p:nvPr>
            <p:ph type="body" sz="half" idx="4294967295"/>
          </p:nvPr>
        </p:nvSpPr>
        <p:spPr>
          <a:xfrm>
            <a:off x="1981200" y="2514600"/>
            <a:ext cx="8686800" cy="3581400"/>
          </a:xfrm>
        </p:spPr>
        <p:txBody>
          <a:bodyPr rtlCol="0">
            <a:normAutofit fontScale="92500" lnSpcReduction="20000"/>
          </a:bodyPr>
          <a:lstStyle/>
          <a:p>
            <a:pPr>
              <a:lnSpc>
                <a:spcPct val="80000"/>
              </a:lnSpc>
              <a:defRPr/>
            </a:pPr>
            <a:r>
              <a:rPr lang="en-US" sz="2000" dirty="0" err="1"/>
              <a:t>Watusi</a:t>
            </a:r>
            <a:r>
              <a:rPr lang="en-US" sz="2000" dirty="0"/>
              <a:t> are medium-sized animals, with long, large-diameter horns, they attract attention wherever they appear</a:t>
            </a:r>
          </a:p>
          <a:p>
            <a:pPr>
              <a:lnSpc>
                <a:spcPct val="80000"/>
              </a:lnSpc>
              <a:defRPr/>
            </a:pPr>
            <a:r>
              <a:rPr lang="en-US" sz="2000" b="1" dirty="0">
                <a:solidFill>
                  <a:srgbClr val="FF0000"/>
                </a:solidFill>
              </a:rPr>
              <a:t>These regal animals can easily trace their ancestry back more than 6,000 years and have often been referred to as "cattle of kings."</a:t>
            </a:r>
            <a:r>
              <a:rPr lang="en-US" sz="2000" dirty="0">
                <a:solidFill>
                  <a:srgbClr val="FFCC00"/>
                </a:solidFill>
              </a:rPr>
              <a:t> </a:t>
            </a:r>
            <a:r>
              <a:rPr lang="en-US" sz="2000" dirty="0"/>
              <a:t> </a:t>
            </a:r>
          </a:p>
          <a:p>
            <a:pPr>
              <a:lnSpc>
                <a:spcPct val="80000"/>
              </a:lnSpc>
              <a:defRPr/>
            </a:pPr>
            <a:r>
              <a:rPr lang="en-US" sz="2000" dirty="0"/>
              <a:t>The </a:t>
            </a:r>
            <a:r>
              <a:rPr lang="en-US" sz="2000" dirty="0" err="1"/>
              <a:t>Ankole-Watusi</a:t>
            </a:r>
            <a:r>
              <a:rPr lang="en-US" sz="2000" dirty="0"/>
              <a:t> cattle are distributed from Lake Mobutu to Lake Tanganyika in eastern Africa   </a:t>
            </a:r>
          </a:p>
          <a:p>
            <a:pPr>
              <a:lnSpc>
                <a:spcPct val="80000"/>
              </a:lnSpc>
              <a:defRPr/>
            </a:pPr>
            <a:r>
              <a:rPr lang="en-US" sz="2000" b="1" dirty="0">
                <a:solidFill>
                  <a:srgbClr val="FF0000"/>
                </a:solidFill>
              </a:rPr>
              <a:t>Horns are long and symmetrical, with a base large and proportional to horn length</a:t>
            </a:r>
          </a:p>
          <a:p>
            <a:pPr>
              <a:lnSpc>
                <a:spcPct val="80000"/>
              </a:lnSpc>
              <a:defRPr/>
            </a:pPr>
            <a:r>
              <a:rPr lang="en-US" sz="2000" dirty="0"/>
              <a:t>Lyre and circular shapes are preferable to flat</a:t>
            </a:r>
          </a:p>
          <a:p>
            <a:pPr>
              <a:lnSpc>
                <a:spcPct val="80000"/>
              </a:lnSpc>
              <a:defRPr/>
            </a:pPr>
            <a:r>
              <a:rPr lang="en-US" sz="2000" dirty="0"/>
              <a:t>The </a:t>
            </a:r>
            <a:r>
              <a:rPr lang="en-US" sz="2000" dirty="0" err="1"/>
              <a:t>Ankole-Watusi</a:t>
            </a:r>
            <a:r>
              <a:rPr lang="en-US" sz="2000" dirty="0"/>
              <a:t> is medium in size, with cows weighing 900 - 1200 pounds and bulls weighing 1000 - 1600 pounds</a:t>
            </a:r>
          </a:p>
          <a:p>
            <a:pPr>
              <a:lnSpc>
                <a:spcPct val="80000"/>
              </a:lnSpc>
              <a:defRPr/>
            </a:pPr>
            <a:r>
              <a:rPr lang="en-US" sz="2000" b="1" dirty="0">
                <a:solidFill>
                  <a:srgbClr val="FF0000"/>
                </a:solidFill>
              </a:rPr>
              <a:t>Newborn calves weigh 30 - 50 pounds</a:t>
            </a:r>
          </a:p>
          <a:p>
            <a:pPr>
              <a:lnSpc>
                <a:spcPct val="80000"/>
              </a:lnSpc>
              <a:defRPr/>
            </a:pPr>
            <a:r>
              <a:rPr lang="en-US" sz="2000" b="1" dirty="0">
                <a:solidFill>
                  <a:srgbClr val="FF0000"/>
                </a:solidFill>
              </a:rPr>
              <a:t>This small birth-weight makes </a:t>
            </a:r>
            <a:r>
              <a:rPr lang="en-US" sz="2000" b="1" dirty="0" err="1">
                <a:solidFill>
                  <a:srgbClr val="FF0000"/>
                </a:solidFill>
              </a:rPr>
              <a:t>Ankole-Watusi</a:t>
            </a:r>
            <a:r>
              <a:rPr lang="en-US" sz="2000" b="1" dirty="0">
                <a:solidFill>
                  <a:srgbClr val="FF0000"/>
                </a:solidFill>
              </a:rPr>
              <a:t> bulls useful for breeding to first-calf-heifers of other breeds</a:t>
            </a:r>
          </a:p>
        </p:txBody>
      </p:sp>
      <p:pic>
        <p:nvPicPr>
          <p:cNvPr id="19459" name="Picture 3" descr="watusi">
            <a:extLst>
              <a:ext uri="{FF2B5EF4-FFF2-40B4-BE49-F238E27FC236}">
                <a16:creationId xmlns:a16="http://schemas.microsoft.com/office/drawing/2014/main" id="{91D144A0-CC73-4384-81CA-0BC7BB0017D4}"/>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8048626" y="457201"/>
            <a:ext cx="2619375" cy="1743075"/>
          </a:xfrm>
          <a:noFill/>
        </p:spPr>
      </p:pic>
      <p:pic>
        <p:nvPicPr>
          <p:cNvPr id="19460" name="Picture 4" descr="bull1">
            <a:extLst>
              <a:ext uri="{FF2B5EF4-FFF2-40B4-BE49-F238E27FC236}">
                <a16:creationId xmlns:a16="http://schemas.microsoft.com/office/drawing/2014/main" id="{F924A046-8BD3-4EEC-84E4-56F720A8CB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04800"/>
            <a:ext cx="2971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52AE4FA1-C4D3-45E0-8062-277CD4DBF92A}"/>
              </a:ext>
            </a:extLst>
          </p:cNvPr>
          <p:cNvSpPr>
            <a:spLocks noGrp="1" noChangeArrowheads="1"/>
          </p:cNvSpPr>
          <p:nvPr>
            <p:ph type="body" sz="half" idx="4294967295"/>
          </p:nvPr>
        </p:nvSpPr>
        <p:spPr>
          <a:xfrm>
            <a:off x="1752600" y="2514600"/>
            <a:ext cx="8915400" cy="4343400"/>
          </a:xfrm>
        </p:spPr>
        <p:txBody>
          <a:bodyPr>
            <a:normAutofit lnSpcReduction="10000"/>
          </a:bodyPr>
          <a:lstStyle/>
          <a:p>
            <a:pPr>
              <a:lnSpc>
                <a:spcPct val="80000"/>
              </a:lnSpc>
            </a:pPr>
            <a:r>
              <a:rPr lang="en-US" altLang="en-US" sz="2000" b="1">
                <a:solidFill>
                  <a:srgbClr val="FF0000"/>
                </a:solidFill>
              </a:rPr>
              <a:t>Zebu cattle breeds include Gyr, Guzerat, Indu-Brazilian, Nelore, Red Zebu and Gray Zebu  </a:t>
            </a:r>
          </a:p>
          <a:p>
            <a:pPr>
              <a:lnSpc>
                <a:spcPct val="80000"/>
              </a:lnSpc>
            </a:pPr>
            <a:r>
              <a:rPr lang="en-US" altLang="en-US" sz="2000" b="1">
                <a:solidFill>
                  <a:srgbClr val="FF0000"/>
                </a:solidFill>
              </a:rPr>
              <a:t>They originated in India, and are thought to be the world's oldest domesticated cattle</a:t>
            </a:r>
          </a:p>
          <a:p>
            <a:pPr>
              <a:lnSpc>
                <a:spcPct val="80000"/>
              </a:lnSpc>
            </a:pPr>
            <a:r>
              <a:rPr lang="en-US" altLang="en-US" sz="2000" b="1">
                <a:solidFill>
                  <a:srgbClr val="FF0000"/>
                </a:solidFill>
              </a:rPr>
              <a:t>They were introduced into the United States as early as 1849</a:t>
            </a:r>
          </a:p>
          <a:p>
            <a:pPr>
              <a:lnSpc>
                <a:spcPct val="80000"/>
              </a:lnSpc>
            </a:pPr>
            <a:r>
              <a:rPr lang="en-US" altLang="en-US" sz="2000"/>
              <a:t>The first importations of Zebu were bullocks for draft purposes, but they later interbred with other cattle breeds and produced hybrids which were bigger, faster growing, and more thrifty</a:t>
            </a:r>
          </a:p>
          <a:p>
            <a:pPr>
              <a:lnSpc>
                <a:spcPct val="80000"/>
              </a:lnSpc>
            </a:pPr>
            <a:r>
              <a:rPr lang="en-US" altLang="en-US" sz="2000"/>
              <a:t>These cattle often did better than the cattle which the colonists had brought from Europe</a:t>
            </a:r>
          </a:p>
          <a:p>
            <a:pPr>
              <a:lnSpc>
                <a:spcPct val="80000"/>
              </a:lnSpc>
            </a:pPr>
            <a:r>
              <a:rPr lang="en-US" altLang="en-US" sz="2000" b="1">
                <a:solidFill>
                  <a:srgbClr val="FF0000"/>
                </a:solidFill>
              </a:rPr>
              <a:t>These </a:t>
            </a:r>
            <a:r>
              <a:rPr lang="en-US" altLang="en-US" sz="2000" b="1" i="1">
                <a:solidFill>
                  <a:srgbClr val="FF0000"/>
                </a:solidFill>
              </a:rPr>
              <a:t>Bos indicus</a:t>
            </a:r>
            <a:r>
              <a:rPr lang="en-US" altLang="en-US" sz="2000" b="1">
                <a:solidFill>
                  <a:srgbClr val="FF0000"/>
                </a:solidFill>
              </a:rPr>
              <a:t> breeds add environmental adaptability to tropical and subtropical conditions, insect tolerance and some disease resistance, longevity, and maternal ability, especially in crosses with </a:t>
            </a:r>
            <a:r>
              <a:rPr lang="en-US" altLang="en-US" sz="2000" b="1" i="1">
                <a:solidFill>
                  <a:srgbClr val="FF0000"/>
                </a:solidFill>
              </a:rPr>
              <a:t>Bos taurus</a:t>
            </a:r>
            <a:r>
              <a:rPr lang="en-US" altLang="en-US" sz="2000" b="1">
                <a:solidFill>
                  <a:srgbClr val="FF0000"/>
                </a:solidFill>
              </a:rPr>
              <a:t> breeds</a:t>
            </a:r>
          </a:p>
          <a:p>
            <a:pPr>
              <a:lnSpc>
                <a:spcPct val="80000"/>
              </a:lnSpc>
            </a:pPr>
            <a:r>
              <a:rPr lang="en-US" altLang="en-US" sz="2000" b="1">
                <a:solidFill>
                  <a:srgbClr val="FF0000"/>
                </a:solidFill>
              </a:rPr>
              <a:t>The cattle are gentle without a disposition problem and are fertile under adverse conditions</a:t>
            </a:r>
          </a:p>
        </p:txBody>
      </p:sp>
      <p:pic>
        <p:nvPicPr>
          <p:cNvPr id="20483" name="Picture 3" descr="zebu">
            <a:extLst>
              <a:ext uri="{FF2B5EF4-FFF2-40B4-BE49-F238E27FC236}">
                <a16:creationId xmlns:a16="http://schemas.microsoft.com/office/drawing/2014/main" id="{696F4734-2CC3-4F4D-B5F9-0C9D2D7C916D}"/>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8953500" y="381000"/>
            <a:ext cx="1714500" cy="2000250"/>
          </a:xfrm>
          <a:noFill/>
        </p:spPr>
      </p:pic>
      <p:pic>
        <p:nvPicPr>
          <p:cNvPr id="20484" name="Picture 4" descr="Guzerat">
            <a:extLst>
              <a:ext uri="{FF2B5EF4-FFF2-40B4-BE49-F238E27FC236}">
                <a16:creationId xmlns:a16="http://schemas.microsoft.com/office/drawing/2014/main" id="{BE98BDB1-3095-4F6E-A17C-C489C924C7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609601"/>
            <a:ext cx="211455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gir2">
            <a:extLst>
              <a:ext uri="{FF2B5EF4-FFF2-40B4-BE49-F238E27FC236}">
                <a16:creationId xmlns:a16="http://schemas.microsoft.com/office/drawing/2014/main" id="{70E2CB05-9C4C-44F9-8DFE-F7C404E304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561975"/>
            <a:ext cx="19812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nelore1">
            <a:extLst>
              <a:ext uri="{FF2B5EF4-FFF2-40B4-BE49-F238E27FC236}">
                <a16:creationId xmlns:a16="http://schemas.microsoft.com/office/drawing/2014/main" id="{474C3F26-6E6D-4E6B-B7B5-5F95602DC7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0600" y="533400"/>
            <a:ext cx="16637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53794-901B-475C-AAA6-549E65F73203}"/>
              </a:ext>
            </a:extLst>
          </p:cNvPr>
          <p:cNvSpPr>
            <a:spLocks noGrp="1"/>
          </p:cNvSpPr>
          <p:nvPr>
            <p:ph type="ctrTitle" sz="quarter"/>
          </p:nvPr>
        </p:nvSpPr>
        <p:spPr/>
        <p:txBody>
          <a:bodyPr/>
          <a:lstStyle/>
          <a:p>
            <a:pPr>
              <a:defRPr/>
            </a:pPr>
            <a:r>
              <a:rPr lang="en-US" dirty="0"/>
              <a:t>Beef Cattle Selection, evaluation and genetics</a:t>
            </a:r>
          </a:p>
        </p:txBody>
      </p:sp>
      <p:sp>
        <p:nvSpPr>
          <p:cNvPr id="3" name="Subtitle 2">
            <a:extLst>
              <a:ext uri="{FF2B5EF4-FFF2-40B4-BE49-F238E27FC236}">
                <a16:creationId xmlns:a16="http://schemas.microsoft.com/office/drawing/2014/main" id="{47B2C4E2-B76A-4AD5-AB47-6539B529D29D}"/>
              </a:ext>
            </a:extLst>
          </p:cNvPr>
          <p:cNvSpPr>
            <a:spLocks noGrp="1"/>
          </p:cNvSpPr>
          <p:nvPr>
            <p:ph type="subTitle" sz="quarter" idx="1"/>
          </p:nvPr>
        </p:nvSpPr>
        <p:spPr/>
        <p:txBody>
          <a:bodyPr/>
          <a:lstStyle/>
          <a:p>
            <a:pPr>
              <a:defRPr/>
            </a:pP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5969004-D0BB-4DDD-8806-D6F457D3EC55}"/>
              </a:ext>
            </a:extLst>
          </p:cNvPr>
          <p:cNvSpPr>
            <a:spLocks noGrp="1" noChangeArrowheads="1"/>
          </p:cNvSpPr>
          <p:nvPr>
            <p:ph type="body" sz="half" idx="1"/>
          </p:nvPr>
        </p:nvSpPr>
        <p:spPr>
          <a:xfrm>
            <a:off x="1828800" y="1371600"/>
            <a:ext cx="8458200" cy="5486400"/>
          </a:xfrm>
        </p:spPr>
        <p:txBody>
          <a:bodyPr/>
          <a:lstStyle/>
          <a:p>
            <a:pPr>
              <a:lnSpc>
                <a:spcPct val="80000"/>
              </a:lnSpc>
              <a:buFont typeface="Wingdings" panose="05000000000000000000" pitchFamily="2" charset="2"/>
              <a:buNone/>
              <a:defRPr/>
            </a:pPr>
            <a:r>
              <a:rPr lang="en-US" sz="2400" u="sng" dirty="0"/>
              <a:t>Selection</a:t>
            </a:r>
            <a:r>
              <a:rPr lang="en-US" sz="2400" dirty="0"/>
              <a:t>:  </a:t>
            </a:r>
          </a:p>
          <a:p>
            <a:pPr>
              <a:lnSpc>
                <a:spcPct val="80000"/>
              </a:lnSpc>
              <a:buFont typeface="Wingdings" panose="05000000000000000000" pitchFamily="2" charset="2"/>
              <a:buNone/>
              <a:defRPr/>
            </a:pPr>
            <a:endParaRPr lang="en-US" sz="2400" dirty="0"/>
          </a:p>
          <a:p>
            <a:pPr>
              <a:defRPr/>
            </a:pPr>
            <a:r>
              <a:rPr lang="en-US" sz="2400" dirty="0"/>
              <a:t>Purebreds are often selected on the basis of personal preference or the preference of the consumer in the area.  </a:t>
            </a:r>
          </a:p>
          <a:p>
            <a:pPr>
              <a:defRPr/>
            </a:pPr>
            <a:endParaRPr lang="en-US" sz="1000" dirty="0"/>
          </a:p>
          <a:p>
            <a:pPr>
              <a:defRPr/>
            </a:pPr>
            <a:r>
              <a:rPr lang="en-US" sz="2400" dirty="0"/>
              <a:t>For commercial breeders, smart producers will choose a </a:t>
            </a:r>
            <a:r>
              <a:rPr lang="en-US" sz="2400" dirty="0">
                <a:solidFill>
                  <a:schemeClr val="tx2"/>
                </a:solidFill>
              </a:rPr>
              <a:t>cow breed that</a:t>
            </a:r>
            <a:r>
              <a:rPr lang="en-US" sz="2400" dirty="0"/>
              <a:t> </a:t>
            </a:r>
            <a:r>
              <a:rPr lang="en-US" sz="2400" dirty="0">
                <a:solidFill>
                  <a:schemeClr val="tx2"/>
                </a:solidFill>
              </a:rPr>
              <a:t>matches size and milk production to the available feed and environment</a:t>
            </a:r>
            <a:r>
              <a:rPr lang="en-US" sz="2400" dirty="0"/>
              <a:t> and will choose a </a:t>
            </a:r>
            <a:r>
              <a:rPr lang="en-US" sz="2400" dirty="0">
                <a:solidFill>
                  <a:schemeClr val="tx2"/>
                </a:solidFill>
              </a:rPr>
              <a:t>bull breed that matches what the market wants</a:t>
            </a:r>
            <a:r>
              <a:rPr lang="en-US" sz="2400" dirty="0"/>
              <a:t>.  </a:t>
            </a:r>
          </a:p>
          <a:p>
            <a:pPr>
              <a:defRPr/>
            </a:pPr>
            <a:r>
              <a:rPr lang="en-US" sz="2400" dirty="0"/>
              <a:t>However, with so many good breeds available and </a:t>
            </a:r>
            <a:r>
              <a:rPr lang="en-US" sz="2400" dirty="0" err="1"/>
              <a:t>germplasm</a:t>
            </a:r>
            <a:r>
              <a:rPr lang="en-US" sz="2400" dirty="0"/>
              <a:t> (like sperm and eggs/embryos) technologies making them easy to access worldwide, it may be difficult to make a decision.  </a:t>
            </a:r>
            <a:r>
              <a:rPr lang="en-US" sz="2400" dirty="0">
                <a:solidFill>
                  <a:schemeClr val="tx2"/>
                </a:solidFill>
              </a:rPr>
              <a:t>Over 50 breeds in US, only 8 are widely used in crossbreeding systems.</a:t>
            </a:r>
          </a:p>
          <a:p>
            <a:pPr>
              <a:lnSpc>
                <a:spcPct val="80000"/>
              </a:lnSpc>
              <a:buFont typeface="Wingdings" panose="05000000000000000000" pitchFamily="2" charset="2"/>
              <a:buNone/>
              <a:defRPr/>
            </a:pPr>
            <a:endParaRPr lang="en-US" sz="2400" dirty="0">
              <a:solidFill>
                <a:schemeClr val="tx2"/>
              </a:solidFill>
            </a:endParaRPr>
          </a:p>
        </p:txBody>
      </p:sp>
      <p:sp>
        <p:nvSpPr>
          <p:cNvPr id="9219" name="Text Box 3">
            <a:extLst>
              <a:ext uri="{FF2B5EF4-FFF2-40B4-BE49-F238E27FC236}">
                <a16:creationId xmlns:a16="http://schemas.microsoft.com/office/drawing/2014/main" id="{1B9F4A22-5415-474B-938B-1823291103FD}"/>
              </a:ext>
            </a:extLst>
          </p:cNvPr>
          <p:cNvSpPr txBox="1">
            <a:spLocks noChangeArrowheads="1"/>
          </p:cNvSpPr>
          <p:nvPr/>
        </p:nvSpPr>
        <p:spPr bwMode="auto">
          <a:xfrm>
            <a:off x="2743200" y="381000"/>
            <a:ext cx="73152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80000"/>
              </a:lnSpc>
              <a:spcBef>
                <a:spcPct val="20000"/>
              </a:spcBef>
            </a:pPr>
            <a:r>
              <a:rPr lang="en-US" altLang="en-US" sz="3600">
                <a:solidFill>
                  <a:schemeClr val="tx2"/>
                </a:solidFill>
                <a:latin typeface="Times New Roman" panose="02020603050405020304" pitchFamily="18" charset="0"/>
              </a:rPr>
              <a:t>Animal Selection for </a:t>
            </a:r>
          </a:p>
          <a:p>
            <a:pPr algn="ctr">
              <a:lnSpc>
                <a:spcPct val="80000"/>
              </a:lnSpc>
              <a:spcBef>
                <a:spcPct val="20000"/>
              </a:spcBef>
            </a:pPr>
            <a:r>
              <a:rPr lang="en-US" altLang="en-US" sz="3600">
                <a:solidFill>
                  <a:schemeClr val="tx2"/>
                </a:solidFill>
                <a:latin typeface="Times New Roman" panose="02020603050405020304" pitchFamily="18" charset="0"/>
              </a:rPr>
              <a:t>production systems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BC0750B-19CF-4D7F-8C49-C8514866B655}"/>
              </a:ext>
            </a:extLst>
          </p:cNvPr>
          <p:cNvSpPr>
            <a:spLocks noGrp="1" noChangeArrowheads="1"/>
          </p:cNvSpPr>
          <p:nvPr>
            <p:ph type="body" sz="half" idx="1"/>
          </p:nvPr>
        </p:nvSpPr>
        <p:spPr>
          <a:xfrm>
            <a:off x="1828800" y="1676400"/>
            <a:ext cx="8458200" cy="4724400"/>
          </a:xfrm>
        </p:spPr>
        <p:txBody>
          <a:bodyPr>
            <a:normAutofit fontScale="92500" lnSpcReduction="10000"/>
          </a:bodyPr>
          <a:lstStyle/>
          <a:p>
            <a:pPr>
              <a:lnSpc>
                <a:spcPct val="80000"/>
              </a:lnSpc>
              <a:buFont typeface="Wingdings" panose="05000000000000000000" pitchFamily="2" charset="2"/>
              <a:buNone/>
              <a:defRPr/>
            </a:pPr>
            <a:r>
              <a:rPr lang="en-US" u="sng" dirty="0"/>
              <a:t>Commercial Producers should consider:</a:t>
            </a:r>
          </a:p>
          <a:p>
            <a:pPr>
              <a:defRPr/>
            </a:pPr>
            <a:r>
              <a:rPr lang="en-US" sz="2400" dirty="0"/>
              <a:t>1.  Purpose – pleasure or profit</a:t>
            </a:r>
          </a:p>
          <a:p>
            <a:pPr>
              <a:defRPr/>
            </a:pPr>
            <a:r>
              <a:rPr lang="en-US" sz="2400" dirty="0"/>
              <a:t>2.  Market – Will you be able to sell the calves?</a:t>
            </a:r>
          </a:p>
          <a:p>
            <a:pPr>
              <a:defRPr/>
            </a:pPr>
            <a:r>
              <a:rPr lang="en-US" sz="2400" dirty="0"/>
              <a:t>3.  Uniformity - in size and type; important to the buyer  </a:t>
            </a:r>
          </a:p>
          <a:p>
            <a:pPr>
              <a:defRPr/>
            </a:pPr>
            <a:r>
              <a:rPr lang="en-US" sz="2400" dirty="0"/>
              <a:t>4.  Health - All should be free from diseases and parasites and thrifty </a:t>
            </a:r>
          </a:p>
          <a:p>
            <a:pPr>
              <a:defRPr/>
            </a:pPr>
            <a:r>
              <a:rPr lang="en-US" sz="2400" dirty="0"/>
              <a:t>5.  Body condition – emaciated (extremely thin) and </a:t>
            </a:r>
            <a:r>
              <a:rPr lang="en-US" sz="2400" dirty="0" err="1"/>
              <a:t>overfat</a:t>
            </a:r>
            <a:r>
              <a:rPr lang="en-US" sz="2400" dirty="0"/>
              <a:t> animals may be bad</a:t>
            </a:r>
          </a:p>
          <a:p>
            <a:pPr>
              <a:defRPr/>
            </a:pPr>
            <a:r>
              <a:rPr lang="en-US" sz="2400" dirty="0"/>
              <a:t>6.  Age and longevity – start with majority of mature cows and a proven bull;  a younger bull can be purchased with limited capital (money); average culling age is around 9.6 years for cows and 6.3 years for bulls</a:t>
            </a:r>
          </a:p>
          <a:p>
            <a:pPr>
              <a:defRPr/>
            </a:pPr>
            <a:endParaRPr lang="en-US" sz="2400" dirty="0"/>
          </a:p>
          <a:p>
            <a:pPr>
              <a:lnSpc>
                <a:spcPct val="80000"/>
              </a:lnSpc>
              <a:buFont typeface="Wingdings" panose="05000000000000000000" pitchFamily="2" charset="2"/>
              <a:buNone/>
              <a:defRPr/>
            </a:pPr>
            <a:r>
              <a:rPr lang="en-US" sz="2400" dirty="0"/>
              <a:t>	</a:t>
            </a:r>
          </a:p>
          <a:p>
            <a:pPr>
              <a:lnSpc>
                <a:spcPct val="80000"/>
              </a:lnSpc>
              <a:buFont typeface="Wingdings" panose="05000000000000000000" pitchFamily="2" charset="2"/>
              <a:buNone/>
              <a:defRPr/>
            </a:pPr>
            <a:endParaRPr lang="en-US" sz="2400" dirty="0">
              <a:solidFill>
                <a:schemeClr val="tx2"/>
              </a:solidFill>
            </a:endParaRPr>
          </a:p>
        </p:txBody>
      </p:sp>
      <p:sp>
        <p:nvSpPr>
          <p:cNvPr id="10243" name="Text Box 3">
            <a:extLst>
              <a:ext uri="{FF2B5EF4-FFF2-40B4-BE49-F238E27FC236}">
                <a16:creationId xmlns:a16="http://schemas.microsoft.com/office/drawing/2014/main" id="{39861D60-5F07-4E50-B70F-2A5100622FED}"/>
              </a:ext>
            </a:extLst>
          </p:cNvPr>
          <p:cNvSpPr txBox="1">
            <a:spLocks noChangeArrowheads="1"/>
          </p:cNvSpPr>
          <p:nvPr/>
        </p:nvSpPr>
        <p:spPr bwMode="auto">
          <a:xfrm>
            <a:off x="2743200" y="381000"/>
            <a:ext cx="73152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80000"/>
              </a:lnSpc>
              <a:spcBef>
                <a:spcPct val="20000"/>
              </a:spcBef>
            </a:pPr>
            <a:r>
              <a:rPr lang="en-US" altLang="en-US" sz="3600">
                <a:solidFill>
                  <a:schemeClr val="tx2"/>
                </a:solidFill>
                <a:latin typeface="Times New Roman" panose="02020603050405020304" pitchFamily="18" charset="0"/>
              </a:rPr>
              <a:t>Animal Selection for </a:t>
            </a:r>
          </a:p>
          <a:p>
            <a:pPr algn="ctr">
              <a:lnSpc>
                <a:spcPct val="80000"/>
              </a:lnSpc>
              <a:spcBef>
                <a:spcPct val="20000"/>
              </a:spcBef>
            </a:pPr>
            <a:r>
              <a:rPr lang="en-US" altLang="en-US" sz="3600">
                <a:solidFill>
                  <a:schemeClr val="tx2"/>
                </a:solidFill>
                <a:latin typeface="Times New Roman" panose="02020603050405020304" pitchFamily="18" charset="0"/>
              </a:rPr>
              <a:t>production systems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B62691E-2BDF-4C25-B538-59F6A449C315}"/>
              </a:ext>
            </a:extLst>
          </p:cNvPr>
          <p:cNvSpPr>
            <a:spLocks noGrp="1" noChangeArrowheads="1"/>
          </p:cNvSpPr>
          <p:nvPr>
            <p:ph type="body" sz="half" idx="1"/>
          </p:nvPr>
        </p:nvSpPr>
        <p:spPr>
          <a:xfrm>
            <a:off x="1828800" y="1371600"/>
            <a:ext cx="8458200" cy="5486400"/>
          </a:xfrm>
        </p:spPr>
        <p:txBody>
          <a:bodyPr/>
          <a:lstStyle/>
          <a:p>
            <a:pPr>
              <a:defRPr/>
            </a:pPr>
            <a:endParaRPr lang="en-US" sz="900" dirty="0"/>
          </a:p>
          <a:p>
            <a:pPr>
              <a:defRPr/>
            </a:pPr>
            <a:r>
              <a:rPr lang="en-US" dirty="0"/>
              <a:t>7. Adaptation –consider temperature and environment</a:t>
            </a:r>
          </a:p>
          <a:p>
            <a:pPr>
              <a:defRPr/>
            </a:pPr>
            <a:endParaRPr lang="en-US" sz="900" dirty="0"/>
          </a:p>
          <a:p>
            <a:pPr>
              <a:defRPr/>
            </a:pPr>
            <a:endParaRPr lang="en-US" sz="900" dirty="0"/>
          </a:p>
          <a:p>
            <a:pPr>
              <a:defRPr/>
            </a:pPr>
            <a:r>
              <a:rPr lang="en-US" dirty="0"/>
              <a:t>8. Price – should not have to pay much in excess of market price for cows, but should get a superior bull</a:t>
            </a:r>
          </a:p>
          <a:p>
            <a:pPr>
              <a:defRPr/>
            </a:pPr>
            <a:endParaRPr lang="en-US" sz="1000" dirty="0"/>
          </a:p>
          <a:p>
            <a:pPr>
              <a:defRPr/>
            </a:pPr>
            <a:r>
              <a:rPr lang="en-US" dirty="0"/>
              <a:t>9.  Conformation – correct body structure </a:t>
            </a:r>
          </a:p>
          <a:p>
            <a:pPr>
              <a:defRPr/>
            </a:pPr>
            <a:endParaRPr lang="en-US" sz="1000" dirty="0"/>
          </a:p>
          <a:p>
            <a:pPr>
              <a:lnSpc>
                <a:spcPct val="80000"/>
              </a:lnSpc>
              <a:buFont typeface="Wingdings" panose="05000000000000000000" pitchFamily="2" charset="2"/>
              <a:buNone/>
              <a:defRPr/>
            </a:pPr>
            <a:endParaRPr lang="en-US" dirty="0">
              <a:solidFill>
                <a:schemeClr val="tx2"/>
              </a:solidFill>
            </a:endParaRPr>
          </a:p>
        </p:txBody>
      </p:sp>
      <p:sp>
        <p:nvSpPr>
          <p:cNvPr id="11267" name="Text Box 3">
            <a:extLst>
              <a:ext uri="{FF2B5EF4-FFF2-40B4-BE49-F238E27FC236}">
                <a16:creationId xmlns:a16="http://schemas.microsoft.com/office/drawing/2014/main" id="{BC0BBE04-8882-4640-BB0D-067D1AA3E142}"/>
              </a:ext>
            </a:extLst>
          </p:cNvPr>
          <p:cNvSpPr txBox="1">
            <a:spLocks noChangeArrowheads="1"/>
          </p:cNvSpPr>
          <p:nvPr/>
        </p:nvSpPr>
        <p:spPr bwMode="auto">
          <a:xfrm>
            <a:off x="2743200" y="228600"/>
            <a:ext cx="73152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80000"/>
              </a:lnSpc>
              <a:spcBef>
                <a:spcPct val="20000"/>
              </a:spcBef>
            </a:pPr>
            <a:r>
              <a:rPr lang="en-US" altLang="en-US" sz="3600">
                <a:solidFill>
                  <a:schemeClr val="tx2"/>
                </a:solidFill>
                <a:latin typeface="Times New Roman" panose="02020603050405020304" pitchFamily="18" charset="0"/>
              </a:rPr>
              <a:t>Animal Selection for </a:t>
            </a:r>
          </a:p>
          <a:p>
            <a:pPr algn="ctr">
              <a:lnSpc>
                <a:spcPct val="80000"/>
              </a:lnSpc>
              <a:spcBef>
                <a:spcPct val="20000"/>
              </a:spcBef>
            </a:pPr>
            <a:r>
              <a:rPr lang="en-US" altLang="en-US" sz="3600">
                <a:solidFill>
                  <a:schemeClr val="tx2"/>
                </a:solidFill>
                <a:latin typeface="Times New Roman" panose="02020603050405020304" pitchFamily="18" charset="0"/>
              </a:rPr>
              <a:t>production systems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3.bp.blogspot.com/-2A-bUFT9rHI/Td7ZufQ__MI/AAAAAAAAAHE/1ciRjHojK3A/s1600/Untitled.jpg">
            <a:extLst>
              <a:ext uri="{FF2B5EF4-FFF2-40B4-BE49-F238E27FC236}">
                <a16:creationId xmlns:a16="http://schemas.microsoft.com/office/drawing/2014/main" id="{2BDE5DFA-CC4E-4DF9-B211-0567DF675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524000"/>
            <a:ext cx="7620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9B1F4CDF-988E-4756-967F-B03913362705}"/>
              </a:ext>
            </a:extLst>
          </p:cNvPr>
          <p:cNvSpPr>
            <a:spLocks noGrp="1"/>
          </p:cNvSpPr>
          <p:nvPr>
            <p:ph type="title"/>
          </p:nvPr>
        </p:nvSpPr>
        <p:spPr/>
        <p:txBody>
          <a:bodyPr/>
          <a:lstStyle/>
          <a:p>
            <a:pPr>
              <a:defRPr/>
            </a:pPr>
            <a:r>
              <a:rPr lang="en-US" sz="3600" dirty="0"/>
              <a:t>External Parts of Beef Cattle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ABULL1">
            <a:extLst>
              <a:ext uri="{FF2B5EF4-FFF2-40B4-BE49-F238E27FC236}">
                <a16:creationId xmlns:a16="http://schemas.microsoft.com/office/drawing/2014/main" id="{F7042BCC-1D7D-400A-8DB4-FC1BCBE465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47801"/>
            <a:ext cx="86868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F031C5D7-1620-46D9-8406-0C5CB30FCCF0}"/>
              </a:ext>
            </a:extLst>
          </p:cNvPr>
          <p:cNvGrpSpPr>
            <a:grpSpLocks/>
          </p:cNvGrpSpPr>
          <p:nvPr/>
        </p:nvGrpSpPr>
        <p:grpSpPr bwMode="auto">
          <a:xfrm>
            <a:off x="2209800" y="2362200"/>
            <a:ext cx="1524000" cy="4114800"/>
            <a:chOff x="432" y="1488"/>
            <a:chExt cx="960" cy="2592"/>
          </a:xfrm>
        </p:grpSpPr>
        <p:grpSp>
          <p:nvGrpSpPr>
            <p:cNvPr id="13328" name="Group 4">
              <a:extLst>
                <a:ext uri="{FF2B5EF4-FFF2-40B4-BE49-F238E27FC236}">
                  <a16:creationId xmlns:a16="http://schemas.microsoft.com/office/drawing/2014/main" id="{F39BFD85-FCC5-4F8B-9EA5-FA2B5D72B315}"/>
                </a:ext>
              </a:extLst>
            </p:cNvPr>
            <p:cNvGrpSpPr>
              <a:grpSpLocks/>
            </p:cNvGrpSpPr>
            <p:nvPr/>
          </p:nvGrpSpPr>
          <p:grpSpPr bwMode="auto">
            <a:xfrm>
              <a:off x="480" y="1536"/>
              <a:ext cx="912" cy="2544"/>
              <a:chOff x="480" y="1536"/>
              <a:chExt cx="912" cy="2544"/>
            </a:xfrm>
          </p:grpSpPr>
          <p:sp>
            <p:nvSpPr>
              <p:cNvPr id="13333" name="Line 5">
                <a:extLst>
                  <a:ext uri="{FF2B5EF4-FFF2-40B4-BE49-F238E27FC236}">
                    <a16:creationId xmlns:a16="http://schemas.microsoft.com/office/drawing/2014/main" id="{8C25D15E-58E8-40F0-982E-AB43429CCB15}"/>
                  </a:ext>
                </a:extLst>
              </p:cNvPr>
              <p:cNvSpPr>
                <a:spLocks noChangeShapeType="1"/>
              </p:cNvSpPr>
              <p:nvPr/>
            </p:nvSpPr>
            <p:spPr bwMode="auto">
              <a:xfrm flipH="1">
                <a:off x="720" y="1536"/>
                <a:ext cx="672" cy="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4" name="Line 6">
                <a:extLst>
                  <a:ext uri="{FF2B5EF4-FFF2-40B4-BE49-F238E27FC236}">
                    <a16:creationId xmlns:a16="http://schemas.microsoft.com/office/drawing/2014/main" id="{59800BF8-FD69-4D0C-9636-85AB4C7433E1}"/>
                  </a:ext>
                </a:extLst>
              </p:cNvPr>
              <p:cNvSpPr>
                <a:spLocks noChangeShapeType="1"/>
              </p:cNvSpPr>
              <p:nvPr/>
            </p:nvSpPr>
            <p:spPr bwMode="auto">
              <a:xfrm>
                <a:off x="864" y="1536"/>
                <a:ext cx="240" cy="1008"/>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5" name="Line 7">
                <a:extLst>
                  <a:ext uri="{FF2B5EF4-FFF2-40B4-BE49-F238E27FC236}">
                    <a16:creationId xmlns:a16="http://schemas.microsoft.com/office/drawing/2014/main" id="{0EE2BA23-6442-4F7E-8780-45ACA3F29B11}"/>
                  </a:ext>
                </a:extLst>
              </p:cNvPr>
              <p:cNvSpPr>
                <a:spLocks noChangeShapeType="1"/>
              </p:cNvSpPr>
              <p:nvPr/>
            </p:nvSpPr>
            <p:spPr bwMode="auto">
              <a:xfrm flipH="1">
                <a:off x="672" y="2496"/>
                <a:ext cx="432" cy="72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6" name="Line 8">
                <a:extLst>
                  <a:ext uri="{FF2B5EF4-FFF2-40B4-BE49-F238E27FC236}">
                    <a16:creationId xmlns:a16="http://schemas.microsoft.com/office/drawing/2014/main" id="{848F67F9-DF98-444E-9882-32418667CE7F}"/>
                  </a:ext>
                </a:extLst>
              </p:cNvPr>
              <p:cNvSpPr>
                <a:spLocks noChangeShapeType="1"/>
              </p:cNvSpPr>
              <p:nvPr/>
            </p:nvSpPr>
            <p:spPr bwMode="auto">
              <a:xfrm flipH="1">
                <a:off x="480" y="3216"/>
                <a:ext cx="192" cy="672"/>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7" name="Line 9">
                <a:extLst>
                  <a:ext uri="{FF2B5EF4-FFF2-40B4-BE49-F238E27FC236}">
                    <a16:creationId xmlns:a16="http://schemas.microsoft.com/office/drawing/2014/main" id="{51A295D0-5F55-40A6-B184-07F39960B6D8}"/>
                  </a:ext>
                </a:extLst>
              </p:cNvPr>
              <p:cNvSpPr>
                <a:spLocks noChangeShapeType="1"/>
              </p:cNvSpPr>
              <p:nvPr/>
            </p:nvSpPr>
            <p:spPr bwMode="auto">
              <a:xfrm>
                <a:off x="480" y="3888"/>
                <a:ext cx="48" cy="192"/>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3329" name="AutoShape 10">
              <a:extLst>
                <a:ext uri="{FF2B5EF4-FFF2-40B4-BE49-F238E27FC236}">
                  <a16:creationId xmlns:a16="http://schemas.microsoft.com/office/drawing/2014/main" id="{199ADFC8-061C-4668-AB63-C583DEC8A419}"/>
                </a:ext>
              </a:extLst>
            </p:cNvPr>
            <p:cNvSpPr>
              <a:spLocks noChangeArrowheads="1"/>
            </p:cNvSpPr>
            <p:nvPr/>
          </p:nvSpPr>
          <p:spPr bwMode="auto">
            <a:xfrm>
              <a:off x="816" y="1488"/>
              <a:ext cx="96" cy="96"/>
            </a:xfrm>
            <a:prstGeom prst="flowChartConnector">
              <a:avLst/>
            </a:prstGeom>
            <a:solidFill>
              <a:schemeClr val="accent1"/>
            </a:solidFill>
            <a:ln w="9525">
              <a:solidFill>
                <a:srgbClr val="0000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330" name="AutoShape 11">
              <a:extLst>
                <a:ext uri="{FF2B5EF4-FFF2-40B4-BE49-F238E27FC236}">
                  <a16:creationId xmlns:a16="http://schemas.microsoft.com/office/drawing/2014/main" id="{6C96A4EC-B9AA-43A0-AB74-0E517FED2C9B}"/>
                </a:ext>
              </a:extLst>
            </p:cNvPr>
            <p:cNvSpPr>
              <a:spLocks noChangeArrowheads="1"/>
            </p:cNvSpPr>
            <p:nvPr/>
          </p:nvSpPr>
          <p:spPr bwMode="auto">
            <a:xfrm>
              <a:off x="1056" y="2448"/>
              <a:ext cx="96" cy="96"/>
            </a:xfrm>
            <a:prstGeom prst="flowChartConnector">
              <a:avLst/>
            </a:prstGeom>
            <a:solidFill>
              <a:schemeClr val="accent1"/>
            </a:solidFill>
            <a:ln w="9525">
              <a:solidFill>
                <a:srgbClr val="0000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331" name="AutoShape 12">
              <a:extLst>
                <a:ext uri="{FF2B5EF4-FFF2-40B4-BE49-F238E27FC236}">
                  <a16:creationId xmlns:a16="http://schemas.microsoft.com/office/drawing/2014/main" id="{341FAB92-E196-4112-B058-BA04D6D9D3EF}"/>
                </a:ext>
              </a:extLst>
            </p:cNvPr>
            <p:cNvSpPr>
              <a:spLocks noChangeArrowheads="1"/>
            </p:cNvSpPr>
            <p:nvPr/>
          </p:nvSpPr>
          <p:spPr bwMode="auto">
            <a:xfrm>
              <a:off x="624" y="3168"/>
              <a:ext cx="96" cy="96"/>
            </a:xfrm>
            <a:prstGeom prst="flowChartConnector">
              <a:avLst/>
            </a:prstGeom>
            <a:solidFill>
              <a:schemeClr val="accent1"/>
            </a:solidFill>
            <a:ln w="9525">
              <a:solidFill>
                <a:srgbClr val="0000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332" name="AutoShape 13">
              <a:extLst>
                <a:ext uri="{FF2B5EF4-FFF2-40B4-BE49-F238E27FC236}">
                  <a16:creationId xmlns:a16="http://schemas.microsoft.com/office/drawing/2014/main" id="{7CEA6287-C0F4-4677-91F5-A49D011D01C6}"/>
                </a:ext>
              </a:extLst>
            </p:cNvPr>
            <p:cNvSpPr>
              <a:spLocks noChangeArrowheads="1"/>
            </p:cNvSpPr>
            <p:nvPr/>
          </p:nvSpPr>
          <p:spPr bwMode="auto">
            <a:xfrm>
              <a:off x="432" y="3840"/>
              <a:ext cx="96" cy="96"/>
            </a:xfrm>
            <a:prstGeom prst="flowChartConnector">
              <a:avLst/>
            </a:prstGeom>
            <a:solidFill>
              <a:schemeClr val="accent1"/>
            </a:solidFill>
            <a:ln w="9525">
              <a:solidFill>
                <a:srgbClr val="0000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4" name="Group 14">
            <a:extLst>
              <a:ext uri="{FF2B5EF4-FFF2-40B4-BE49-F238E27FC236}">
                <a16:creationId xmlns:a16="http://schemas.microsoft.com/office/drawing/2014/main" id="{E963EA75-81AF-4827-8EF0-805851CC2348}"/>
              </a:ext>
            </a:extLst>
          </p:cNvPr>
          <p:cNvGrpSpPr>
            <a:grpSpLocks/>
          </p:cNvGrpSpPr>
          <p:nvPr/>
        </p:nvGrpSpPr>
        <p:grpSpPr bwMode="auto">
          <a:xfrm>
            <a:off x="7162800" y="2362200"/>
            <a:ext cx="838200" cy="3962400"/>
            <a:chOff x="3552" y="1488"/>
            <a:chExt cx="528" cy="2496"/>
          </a:xfrm>
        </p:grpSpPr>
        <p:grpSp>
          <p:nvGrpSpPr>
            <p:cNvPr id="13319" name="Group 15">
              <a:extLst>
                <a:ext uri="{FF2B5EF4-FFF2-40B4-BE49-F238E27FC236}">
                  <a16:creationId xmlns:a16="http://schemas.microsoft.com/office/drawing/2014/main" id="{840D4EFA-F3C0-42E3-9937-7EE31C8F3547}"/>
                </a:ext>
              </a:extLst>
            </p:cNvPr>
            <p:cNvGrpSpPr>
              <a:grpSpLocks/>
            </p:cNvGrpSpPr>
            <p:nvPr/>
          </p:nvGrpSpPr>
          <p:grpSpPr bwMode="auto">
            <a:xfrm>
              <a:off x="3552" y="1488"/>
              <a:ext cx="480" cy="2496"/>
              <a:chOff x="3552" y="1488"/>
              <a:chExt cx="480" cy="2496"/>
            </a:xfrm>
          </p:grpSpPr>
          <p:sp>
            <p:nvSpPr>
              <p:cNvPr id="13324" name="Line 16">
                <a:extLst>
                  <a:ext uri="{FF2B5EF4-FFF2-40B4-BE49-F238E27FC236}">
                    <a16:creationId xmlns:a16="http://schemas.microsoft.com/office/drawing/2014/main" id="{DB4A4210-5ABD-4213-B759-97A52EB4B2EB}"/>
                  </a:ext>
                </a:extLst>
              </p:cNvPr>
              <p:cNvSpPr>
                <a:spLocks noChangeShapeType="1"/>
              </p:cNvSpPr>
              <p:nvPr/>
            </p:nvSpPr>
            <p:spPr bwMode="auto">
              <a:xfrm>
                <a:off x="3648" y="1488"/>
                <a:ext cx="384" cy="96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25" name="Line 17">
                <a:extLst>
                  <a:ext uri="{FF2B5EF4-FFF2-40B4-BE49-F238E27FC236}">
                    <a16:creationId xmlns:a16="http://schemas.microsoft.com/office/drawing/2014/main" id="{8AF33167-6C5B-4E6E-9857-CB607F518F85}"/>
                  </a:ext>
                </a:extLst>
              </p:cNvPr>
              <p:cNvSpPr>
                <a:spLocks noChangeShapeType="1"/>
              </p:cNvSpPr>
              <p:nvPr/>
            </p:nvSpPr>
            <p:spPr bwMode="auto">
              <a:xfrm flipH="1">
                <a:off x="3552" y="2448"/>
                <a:ext cx="480" cy="336"/>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26" name="Line 18">
                <a:extLst>
                  <a:ext uri="{FF2B5EF4-FFF2-40B4-BE49-F238E27FC236}">
                    <a16:creationId xmlns:a16="http://schemas.microsoft.com/office/drawing/2014/main" id="{0DCBD788-5D49-414E-9FEE-538A64179DCD}"/>
                  </a:ext>
                </a:extLst>
              </p:cNvPr>
              <p:cNvSpPr>
                <a:spLocks noChangeShapeType="1"/>
              </p:cNvSpPr>
              <p:nvPr/>
            </p:nvSpPr>
            <p:spPr bwMode="auto">
              <a:xfrm>
                <a:off x="3600" y="2784"/>
                <a:ext cx="0" cy="1056"/>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27" name="Line 19">
                <a:extLst>
                  <a:ext uri="{FF2B5EF4-FFF2-40B4-BE49-F238E27FC236}">
                    <a16:creationId xmlns:a16="http://schemas.microsoft.com/office/drawing/2014/main" id="{390ED4EF-6968-4BD1-A92B-E6FC29D08C8D}"/>
                  </a:ext>
                </a:extLst>
              </p:cNvPr>
              <p:cNvSpPr>
                <a:spLocks noChangeShapeType="1"/>
              </p:cNvSpPr>
              <p:nvPr/>
            </p:nvSpPr>
            <p:spPr bwMode="auto">
              <a:xfrm>
                <a:off x="3600" y="3792"/>
                <a:ext cx="96" cy="192"/>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3320" name="AutoShape 20">
              <a:extLst>
                <a:ext uri="{FF2B5EF4-FFF2-40B4-BE49-F238E27FC236}">
                  <a16:creationId xmlns:a16="http://schemas.microsoft.com/office/drawing/2014/main" id="{9680FC7C-037C-4A96-BFB9-27D03D133DB3}"/>
                </a:ext>
              </a:extLst>
            </p:cNvPr>
            <p:cNvSpPr>
              <a:spLocks noChangeArrowheads="1"/>
            </p:cNvSpPr>
            <p:nvPr/>
          </p:nvSpPr>
          <p:spPr bwMode="auto">
            <a:xfrm>
              <a:off x="3984" y="2400"/>
              <a:ext cx="96" cy="96"/>
            </a:xfrm>
            <a:prstGeom prst="flowChartConnector">
              <a:avLst/>
            </a:prstGeom>
            <a:solidFill>
              <a:schemeClr val="accent1"/>
            </a:solidFill>
            <a:ln w="9525">
              <a:solidFill>
                <a:srgbClr val="0000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321" name="AutoShape 21">
              <a:extLst>
                <a:ext uri="{FF2B5EF4-FFF2-40B4-BE49-F238E27FC236}">
                  <a16:creationId xmlns:a16="http://schemas.microsoft.com/office/drawing/2014/main" id="{44097ED3-A612-401E-AA0B-C2002EC7C89C}"/>
                </a:ext>
              </a:extLst>
            </p:cNvPr>
            <p:cNvSpPr>
              <a:spLocks noChangeArrowheads="1"/>
            </p:cNvSpPr>
            <p:nvPr/>
          </p:nvSpPr>
          <p:spPr bwMode="auto">
            <a:xfrm>
              <a:off x="3552" y="2736"/>
              <a:ext cx="96" cy="96"/>
            </a:xfrm>
            <a:prstGeom prst="flowChartConnector">
              <a:avLst/>
            </a:prstGeom>
            <a:solidFill>
              <a:schemeClr val="accent1"/>
            </a:solidFill>
            <a:ln w="9525">
              <a:solidFill>
                <a:srgbClr val="0000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322" name="AutoShape 22">
              <a:extLst>
                <a:ext uri="{FF2B5EF4-FFF2-40B4-BE49-F238E27FC236}">
                  <a16:creationId xmlns:a16="http://schemas.microsoft.com/office/drawing/2014/main" id="{7CA0C8DA-485A-4244-9DAD-580EB2A770C6}"/>
                </a:ext>
              </a:extLst>
            </p:cNvPr>
            <p:cNvSpPr>
              <a:spLocks noChangeArrowheads="1"/>
            </p:cNvSpPr>
            <p:nvPr/>
          </p:nvSpPr>
          <p:spPr bwMode="auto">
            <a:xfrm>
              <a:off x="3552" y="3408"/>
              <a:ext cx="96" cy="96"/>
            </a:xfrm>
            <a:prstGeom prst="flowChartConnector">
              <a:avLst/>
            </a:prstGeom>
            <a:solidFill>
              <a:schemeClr val="accent1"/>
            </a:solidFill>
            <a:ln w="9525">
              <a:solidFill>
                <a:srgbClr val="0000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323" name="AutoShape 23">
              <a:extLst>
                <a:ext uri="{FF2B5EF4-FFF2-40B4-BE49-F238E27FC236}">
                  <a16:creationId xmlns:a16="http://schemas.microsoft.com/office/drawing/2014/main" id="{DC24CB52-E68E-4FBA-A289-B0FD5D3A566C}"/>
                </a:ext>
              </a:extLst>
            </p:cNvPr>
            <p:cNvSpPr>
              <a:spLocks noChangeArrowheads="1"/>
            </p:cNvSpPr>
            <p:nvPr/>
          </p:nvSpPr>
          <p:spPr bwMode="auto">
            <a:xfrm>
              <a:off x="3552" y="3792"/>
              <a:ext cx="96" cy="96"/>
            </a:xfrm>
            <a:prstGeom prst="flowChartConnector">
              <a:avLst/>
            </a:prstGeom>
            <a:solidFill>
              <a:schemeClr val="accent1"/>
            </a:solidFill>
            <a:ln w="9525">
              <a:solidFill>
                <a:srgbClr val="0000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6168" name="Rectangle 24">
            <a:extLst>
              <a:ext uri="{FF2B5EF4-FFF2-40B4-BE49-F238E27FC236}">
                <a16:creationId xmlns:a16="http://schemas.microsoft.com/office/drawing/2014/main" id="{9E9262CB-DC1D-47E0-BB97-AE2C40479D68}"/>
              </a:ext>
            </a:extLst>
          </p:cNvPr>
          <p:cNvSpPr>
            <a:spLocks noChangeArrowheads="1"/>
          </p:cNvSpPr>
          <p:nvPr/>
        </p:nvSpPr>
        <p:spPr bwMode="auto">
          <a:xfrm>
            <a:off x="2209800" y="304800"/>
            <a:ext cx="7772400" cy="990600"/>
          </a:xfrm>
          <a:prstGeom prst="rect">
            <a:avLst/>
          </a:prstGeom>
          <a:noFill/>
          <a:ln w="9525">
            <a:noFill/>
            <a:miter lim="800000"/>
            <a:headEnd/>
            <a:tailEnd/>
          </a:ln>
          <a:effectLst/>
        </p:spPr>
        <p:txBody>
          <a:bodyPr anchor="ctr"/>
          <a:lstStyle/>
          <a:p>
            <a:pPr>
              <a:defRPr/>
            </a:pPr>
            <a:r>
              <a:rPr lang="en-US" sz="4400">
                <a:solidFill>
                  <a:schemeClr val="tx2"/>
                </a:solidFill>
                <a:effectLst>
                  <a:outerShdw blurRad="38100" dist="38100" dir="2700000" algn="tl">
                    <a:srgbClr val="000000"/>
                  </a:outerShdw>
                </a:effectLst>
                <a:latin typeface="Tahoma" charset="0"/>
              </a:rPr>
              <a:t>Desirable Skeletal Structure</a:t>
            </a:r>
            <a:br>
              <a:rPr lang="en-US" sz="4400">
                <a:solidFill>
                  <a:schemeClr val="tx2"/>
                </a:solidFill>
                <a:effectLst>
                  <a:outerShdw blurRad="38100" dist="38100" dir="2700000" algn="tl">
                    <a:srgbClr val="000000"/>
                  </a:outerShdw>
                </a:effectLst>
                <a:latin typeface="Tahoma" charset="0"/>
              </a:rPr>
            </a:br>
            <a:r>
              <a:rPr lang="en-US" sz="4400">
                <a:solidFill>
                  <a:schemeClr val="tx2"/>
                </a:solidFill>
                <a:effectLst>
                  <a:outerShdw blurRad="38100" dist="38100" dir="2700000" algn="tl">
                    <a:srgbClr val="000000"/>
                  </a:outerShdw>
                </a:effectLst>
                <a:latin typeface="Tahoma" charset="0"/>
              </a:rPr>
              <a:t>Beef</a:t>
            </a:r>
          </a:p>
        </p:txBody>
      </p:sp>
      <p:sp>
        <p:nvSpPr>
          <p:cNvPr id="6169" name="Line 25">
            <a:extLst>
              <a:ext uri="{FF2B5EF4-FFF2-40B4-BE49-F238E27FC236}">
                <a16:creationId xmlns:a16="http://schemas.microsoft.com/office/drawing/2014/main" id="{AEAC4510-4814-4A24-9A20-3FD1A34FA0D2}"/>
              </a:ext>
            </a:extLst>
          </p:cNvPr>
          <p:cNvSpPr>
            <a:spLocks noChangeShapeType="1"/>
          </p:cNvSpPr>
          <p:nvPr/>
        </p:nvSpPr>
        <p:spPr bwMode="auto">
          <a:xfrm>
            <a:off x="3200400" y="1752600"/>
            <a:ext cx="4267200" cy="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ox(out)">
                                      <p:cBhvr>
                                        <p:cTn id="7" dur="500"/>
                                        <p:tgtEl>
                                          <p:spTgt spid="6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6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550A2026-842B-47ED-AB37-4C36E1A9FA63}"/>
              </a:ext>
            </a:extLst>
          </p:cNvPr>
          <p:cNvSpPr>
            <a:spLocks noGrp="1" noChangeArrowheads="1"/>
          </p:cNvSpPr>
          <p:nvPr>
            <p:ph type="title"/>
          </p:nvPr>
        </p:nvSpPr>
        <p:spPr/>
        <p:txBody>
          <a:bodyPr/>
          <a:lstStyle/>
          <a:p>
            <a:pPr eaLnBrk="1" hangingPunct="1">
              <a:defRPr/>
            </a:pPr>
            <a:r>
              <a:rPr lang="en-US">
                <a:solidFill>
                  <a:schemeClr val="tx1"/>
                </a:solidFill>
                <a:latin typeface="Georgia" pitchFamily="18" charset="0"/>
              </a:rPr>
              <a:t>BCS in Cattle</a:t>
            </a:r>
          </a:p>
        </p:txBody>
      </p:sp>
      <p:sp>
        <p:nvSpPr>
          <p:cNvPr id="33795" name="Rectangle 3">
            <a:extLst>
              <a:ext uri="{FF2B5EF4-FFF2-40B4-BE49-F238E27FC236}">
                <a16:creationId xmlns:a16="http://schemas.microsoft.com/office/drawing/2014/main" id="{FCF753B1-8AFF-4DDF-969F-9F482A8E2D20}"/>
              </a:ext>
            </a:extLst>
          </p:cNvPr>
          <p:cNvSpPr>
            <a:spLocks noGrp="1" noChangeArrowheads="1"/>
          </p:cNvSpPr>
          <p:nvPr>
            <p:ph type="body" idx="1"/>
          </p:nvPr>
        </p:nvSpPr>
        <p:spPr/>
        <p:txBody>
          <a:bodyPr/>
          <a:lstStyle/>
          <a:p>
            <a:pPr eaLnBrk="1" hangingPunct="1">
              <a:defRPr/>
            </a:pPr>
            <a:r>
              <a:rPr lang="en-US">
                <a:latin typeface="Georgia" pitchFamily="18" charset="0"/>
              </a:rPr>
              <a:t>Guidelines for BCS</a:t>
            </a:r>
          </a:p>
          <a:p>
            <a:pPr lvl="1" eaLnBrk="1" hangingPunct="1">
              <a:defRPr/>
            </a:pPr>
            <a:r>
              <a:rPr lang="en-US">
                <a:latin typeface="Georgia" pitchFamily="18" charset="0"/>
              </a:rPr>
              <a:t>A thin cow looks very sharp, angular and skinny while a fat one looks smooth and boxy with bone structure hidden from sight or feel </a:t>
            </a:r>
          </a:p>
          <a:p>
            <a:pPr lvl="1" eaLnBrk="1" hangingPunct="1">
              <a:defRPr/>
            </a:pPr>
            <a:r>
              <a:rPr lang="en-US">
                <a:latin typeface="Georgia" pitchFamily="18" charset="0"/>
              </a:rPr>
              <a:t>All others fall somewhere in between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6FACBF6-7ECD-499D-A9C5-00BE8C8C3A7C}"/>
              </a:ext>
            </a:extLst>
          </p:cNvPr>
          <p:cNvSpPr>
            <a:spLocks noGrp="1" noChangeArrowheads="1"/>
          </p:cNvSpPr>
          <p:nvPr>
            <p:ph type="title"/>
          </p:nvPr>
        </p:nvSpPr>
        <p:spPr/>
        <p:txBody>
          <a:bodyPr/>
          <a:lstStyle/>
          <a:p>
            <a:pPr eaLnBrk="1" hangingPunct="1"/>
            <a:r>
              <a:rPr lang="en-US" altLang="en-US" sz="4000"/>
              <a:t>U.S. Cattle Inventory (1986 – 2011)</a:t>
            </a:r>
          </a:p>
        </p:txBody>
      </p:sp>
      <p:pic>
        <p:nvPicPr>
          <p:cNvPr id="8195" name="Picture 10" descr="C:\Users\djjackson\Desktop\My Disc\All folders\Beef and Sheep\Beef and Sheep 2012\OneTouch Jan 11, 2012 (1).jpg">
            <a:extLst>
              <a:ext uri="{FF2B5EF4-FFF2-40B4-BE49-F238E27FC236}">
                <a16:creationId xmlns:a16="http://schemas.microsoft.com/office/drawing/2014/main" id="{9B825924-0978-4EF3-BC95-A13EFAB39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905000"/>
            <a:ext cx="7924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14">
            <a:extLst>
              <a:ext uri="{FF2B5EF4-FFF2-40B4-BE49-F238E27FC236}">
                <a16:creationId xmlns:a16="http://schemas.microsoft.com/office/drawing/2014/main" id="{D4DFC45D-8264-447A-A41C-72FC67C814F2}"/>
              </a:ext>
            </a:extLst>
          </p:cNvPr>
          <p:cNvSpPr txBox="1">
            <a:spLocks noChangeArrowheads="1"/>
          </p:cNvSpPr>
          <p:nvPr/>
        </p:nvSpPr>
        <p:spPr bwMode="auto">
          <a:xfrm>
            <a:off x="8458200" y="4876800"/>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a:t>100.0 million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130A2CA-617B-4714-B878-ED87CF02BB06}"/>
              </a:ext>
            </a:extLst>
          </p:cNvPr>
          <p:cNvSpPr>
            <a:spLocks noGrp="1" noChangeArrowheads="1"/>
          </p:cNvSpPr>
          <p:nvPr>
            <p:ph type="title"/>
          </p:nvPr>
        </p:nvSpPr>
        <p:spPr/>
        <p:txBody>
          <a:bodyPr/>
          <a:lstStyle/>
          <a:p>
            <a:pPr eaLnBrk="1" hangingPunct="1">
              <a:defRPr/>
            </a:pPr>
            <a:r>
              <a:rPr lang="en-US">
                <a:solidFill>
                  <a:schemeClr val="tx1"/>
                </a:solidFill>
                <a:latin typeface="Georgia" pitchFamily="18" charset="0"/>
              </a:rPr>
              <a:t>BCS in Cattle</a:t>
            </a:r>
          </a:p>
        </p:txBody>
      </p:sp>
      <p:pic>
        <p:nvPicPr>
          <p:cNvPr id="16387" name="Picture 3">
            <a:extLst>
              <a:ext uri="{FF2B5EF4-FFF2-40B4-BE49-F238E27FC236}">
                <a16:creationId xmlns:a16="http://schemas.microsoft.com/office/drawing/2014/main" id="{973A411E-0AFA-4CC7-BFBC-AD1D9907C94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90800" y="2660650"/>
            <a:ext cx="3695700" cy="2755900"/>
          </a:xfr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E164DD91-6F92-43FD-8D1F-8F2AFEE88DD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38900" y="3111500"/>
            <a:ext cx="3695700" cy="18542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3C65193A-472D-412F-AE1B-EACA9445CE00}"/>
              </a:ext>
            </a:extLst>
          </p:cNvPr>
          <p:cNvSpPr>
            <a:spLocks noGrp="1" noChangeArrowheads="1"/>
          </p:cNvSpPr>
          <p:nvPr>
            <p:ph type="title"/>
          </p:nvPr>
        </p:nvSpPr>
        <p:spPr/>
        <p:txBody>
          <a:bodyPr/>
          <a:lstStyle/>
          <a:p>
            <a:pPr eaLnBrk="1" hangingPunct="1">
              <a:defRPr/>
            </a:pPr>
            <a:r>
              <a:rPr lang="en-US">
                <a:solidFill>
                  <a:schemeClr val="tx1"/>
                </a:solidFill>
                <a:latin typeface="Georgia" pitchFamily="18" charset="0"/>
              </a:rPr>
              <a:t>BCS in Cattle</a:t>
            </a:r>
          </a:p>
        </p:txBody>
      </p:sp>
      <p:sp>
        <p:nvSpPr>
          <p:cNvPr id="35843" name="Rectangle 3">
            <a:extLst>
              <a:ext uri="{FF2B5EF4-FFF2-40B4-BE49-F238E27FC236}">
                <a16:creationId xmlns:a16="http://schemas.microsoft.com/office/drawing/2014/main" id="{BCDB79C5-CAA7-4FBD-8772-C9C19D9627CB}"/>
              </a:ext>
            </a:extLst>
          </p:cNvPr>
          <p:cNvSpPr>
            <a:spLocks noGrp="1" noChangeArrowheads="1"/>
          </p:cNvSpPr>
          <p:nvPr>
            <p:ph type="body" sz="half" idx="1"/>
          </p:nvPr>
        </p:nvSpPr>
        <p:spPr/>
        <p:txBody>
          <a:bodyPr/>
          <a:lstStyle/>
          <a:p>
            <a:pPr eaLnBrk="1" hangingPunct="1">
              <a:defRPr/>
            </a:pPr>
            <a:r>
              <a:rPr lang="en-US">
                <a:latin typeface="Georgia" pitchFamily="18" charset="0"/>
              </a:rPr>
              <a:t>1. EMACIATED: Starving and weak. No palpable fat detectable over back, hip bones or ribs. Tail-head and ribs project quite prominently</a:t>
            </a:r>
            <a:r>
              <a:rPr lang="en-US"/>
              <a:t> </a:t>
            </a:r>
          </a:p>
        </p:txBody>
      </p:sp>
      <p:pic>
        <p:nvPicPr>
          <p:cNvPr id="17412" name="Picture 6">
            <a:extLst>
              <a:ext uri="{FF2B5EF4-FFF2-40B4-BE49-F238E27FC236}">
                <a16:creationId xmlns:a16="http://schemas.microsoft.com/office/drawing/2014/main" id="{49A95CA0-1D0E-4CE4-9540-ECCA633EB12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95800" y="3886200"/>
            <a:ext cx="3657600" cy="25146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91E72C1-41DA-4C1C-A45F-61C8B075BE17}"/>
              </a:ext>
            </a:extLst>
          </p:cNvPr>
          <p:cNvSpPr>
            <a:spLocks noGrp="1" noChangeArrowheads="1"/>
          </p:cNvSpPr>
          <p:nvPr>
            <p:ph type="title"/>
          </p:nvPr>
        </p:nvSpPr>
        <p:spPr/>
        <p:txBody>
          <a:bodyPr/>
          <a:lstStyle/>
          <a:p>
            <a:pPr eaLnBrk="1" hangingPunct="1">
              <a:defRPr/>
            </a:pPr>
            <a:r>
              <a:rPr lang="en-US">
                <a:solidFill>
                  <a:schemeClr val="tx1"/>
                </a:solidFill>
                <a:latin typeface="Georgia" pitchFamily="18" charset="0"/>
              </a:rPr>
              <a:t>BCS in Cattle</a:t>
            </a:r>
          </a:p>
        </p:txBody>
      </p:sp>
      <p:sp>
        <p:nvSpPr>
          <p:cNvPr id="36867" name="Rectangle 3">
            <a:extLst>
              <a:ext uri="{FF2B5EF4-FFF2-40B4-BE49-F238E27FC236}">
                <a16:creationId xmlns:a16="http://schemas.microsoft.com/office/drawing/2014/main" id="{A0DF3141-D90F-4426-A5B6-213077E5B211}"/>
              </a:ext>
            </a:extLst>
          </p:cNvPr>
          <p:cNvSpPr>
            <a:spLocks noGrp="1" noChangeArrowheads="1"/>
          </p:cNvSpPr>
          <p:nvPr>
            <p:ph type="body" sz="half" idx="1"/>
          </p:nvPr>
        </p:nvSpPr>
        <p:spPr/>
        <p:txBody>
          <a:bodyPr/>
          <a:lstStyle/>
          <a:p>
            <a:pPr eaLnBrk="1" hangingPunct="1">
              <a:defRPr/>
            </a:pPr>
            <a:r>
              <a:rPr lang="en-US" sz="2400">
                <a:latin typeface="Georgia" pitchFamily="18" charset="0"/>
              </a:rPr>
              <a:t>2. POOR: Poor milk production and reproduction. Chances of rebreeding slim. Cow still emaciated but tail-head and ribs less prominent. Backbone is still rather sharp to the touch but some tissue exists along the backbone</a:t>
            </a:r>
            <a:r>
              <a:rPr lang="en-US" sz="2400"/>
              <a:t> </a:t>
            </a:r>
          </a:p>
        </p:txBody>
      </p:sp>
      <p:pic>
        <p:nvPicPr>
          <p:cNvPr id="18436" name="Picture 6">
            <a:extLst>
              <a:ext uri="{FF2B5EF4-FFF2-40B4-BE49-F238E27FC236}">
                <a16:creationId xmlns:a16="http://schemas.microsoft.com/office/drawing/2014/main" id="{7E0A918C-15E2-4371-9CAC-4054794527D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72000" y="4176714"/>
            <a:ext cx="3219450" cy="2224087"/>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A8D06C9F-8D5F-4073-AE75-4A96185D6B81}"/>
              </a:ext>
            </a:extLst>
          </p:cNvPr>
          <p:cNvSpPr>
            <a:spLocks noGrp="1" noChangeArrowheads="1"/>
          </p:cNvSpPr>
          <p:nvPr>
            <p:ph type="title"/>
          </p:nvPr>
        </p:nvSpPr>
        <p:spPr/>
        <p:txBody>
          <a:bodyPr/>
          <a:lstStyle/>
          <a:p>
            <a:pPr eaLnBrk="1" hangingPunct="1">
              <a:defRPr/>
            </a:pPr>
            <a:r>
              <a:rPr lang="en-US">
                <a:solidFill>
                  <a:schemeClr val="tx1"/>
                </a:solidFill>
                <a:latin typeface="Georgia" pitchFamily="18" charset="0"/>
              </a:rPr>
              <a:t>BCS in Cattle</a:t>
            </a:r>
          </a:p>
        </p:txBody>
      </p:sp>
      <p:sp>
        <p:nvSpPr>
          <p:cNvPr id="37891" name="Rectangle 3">
            <a:extLst>
              <a:ext uri="{FF2B5EF4-FFF2-40B4-BE49-F238E27FC236}">
                <a16:creationId xmlns:a16="http://schemas.microsoft.com/office/drawing/2014/main" id="{DBFA3D47-1C74-4BBE-B9E8-FBDFEB9E6E43}"/>
              </a:ext>
            </a:extLst>
          </p:cNvPr>
          <p:cNvSpPr>
            <a:spLocks noGrp="1" noChangeArrowheads="1"/>
          </p:cNvSpPr>
          <p:nvPr>
            <p:ph type="body" sz="half" idx="1"/>
          </p:nvPr>
        </p:nvSpPr>
        <p:spPr/>
        <p:txBody>
          <a:bodyPr/>
          <a:lstStyle/>
          <a:p>
            <a:pPr eaLnBrk="1" hangingPunct="1">
              <a:defRPr/>
            </a:pPr>
            <a:r>
              <a:rPr lang="en-US" sz="2400">
                <a:latin typeface="Georgia" pitchFamily="18" charset="0"/>
              </a:rPr>
              <a:t>3. THIN: Poor milk production and reproduction. Ribs are still individually identifiable but not quite as sharp to the touch. Obvious palpable fat along the spine and over the tail-head with some tissue over top portion of the ribs </a:t>
            </a:r>
          </a:p>
        </p:txBody>
      </p:sp>
      <p:pic>
        <p:nvPicPr>
          <p:cNvPr id="19460" name="Picture 5">
            <a:extLst>
              <a:ext uri="{FF2B5EF4-FFF2-40B4-BE49-F238E27FC236}">
                <a16:creationId xmlns:a16="http://schemas.microsoft.com/office/drawing/2014/main" id="{59CD2D58-59BF-4FF8-B121-1386D0A0022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191000" y="4062414"/>
            <a:ext cx="4191000" cy="2414587"/>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2D9064C-80B7-47F5-88F5-0DF6CF752B91}"/>
              </a:ext>
            </a:extLst>
          </p:cNvPr>
          <p:cNvSpPr>
            <a:spLocks noGrp="1" noChangeArrowheads="1"/>
          </p:cNvSpPr>
          <p:nvPr>
            <p:ph type="title"/>
          </p:nvPr>
        </p:nvSpPr>
        <p:spPr/>
        <p:txBody>
          <a:bodyPr/>
          <a:lstStyle/>
          <a:p>
            <a:pPr eaLnBrk="1" hangingPunct="1">
              <a:defRPr/>
            </a:pPr>
            <a:r>
              <a:rPr lang="en-US">
                <a:solidFill>
                  <a:schemeClr val="tx1"/>
                </a:solidFill>
                <a:latin typeface="Georgia" pitchFamily="18" charset="0"/>
              </a:rPr>
              <a:t>BCS in Cattle</a:t>
            </a:r>
          </a:p>
        </p:txBody>
      </p:sp>
      <p:sp>
        <p:nvSpPr>
          <p:cNvPr id="38915" name="Rectangle 3">
            <a:extLst>
              <a:ext uri="{FF2B5EF4-FFF2-40B4-BE49-F238E27FC236}">
                <a16:creationId xmlns:a16="http://schemas.microsoft.com/office/drawing/2014/main" id="{287CAFB5-C2EC-495F-85AE-C0F7C07A0AF0}"/>
              </a:ext>
            </a:extLst>
          </p:cNvPr>
          <p:cNvSpPr>
            <a:spLocks noGrp="1" noChangeArrowheads="1"/>
          </p:cNvSpPr>
          <p:nvPr>
            <p:ph type="body" sz="half" idx="1"/>
          </p:nvPr>
        </p:nvSpPr>
        <p:spPr/>
        <p:txBody>
          <a:bodyPr/>
          <a:lstStyle/>
          <a:p>
            <a:pPr eaLnBrk="1" hangingPunct="1">
              <a:defRPr/>
            </a:pPr>
            <a:r>
              <a:rPr lang="en-US" sz="2400">
                <a:latin typeface="Georgia" pitchFamily="18" charset="0"/>
              </a:rPr>
              <a:t>4. BORDERLINE: Reproduction bordering on inadequate. Individual ribs no longer visually obvious. Individual spines can be identified on palpation but fell rounded rather than sharp. Some fat cover over ribs and hip bones.</a:t>
            </a:r>
            <a:r>
              <a:rPr lang="en-US" sz="2400"/>
              <a:t> </a:t>
            </a:r>
          </a:p>
        </p:txBody>
      </p:sp>
      <p:pic>
        <p:nvPicPr>
          <p:cNvPr id="20484" name="Picture 5">
            <a:extLst>
              <a:ext uri="{FF2B5EF4-FFF2-40B4-BE49-F238E27FC236}">
                <a16:creationId xmlns:a16="http://schemas.microsoft.com/office/drawing/2014/main" id="{3648BEB8-4C57-48C1-8CC1-C931EC81871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95800" y="4114800"/>
            <a:ext cx="3657600" cy="25146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FFB40477-5C21-45C2-AEFB-F22ABB3D37CB}"/>
              </a:ext>
            </a:extLst>
          </p:cNvPr>
          <p:cNvSpPr>
            <a:spLocks noGrp="1" noChangeArrowheads="1"/>
          </p:cNvSpPr>
          <p:nvPr>
            <p:ph type="title"/>
          </p:nvPr>
        </p:nvSpPr>
        <p:spPr/>
        <p:txBody>
          <a:bodyPr/>
          <a:lstStyle/>
          <a:p>
            <a:pPr eaLnBrk="1" hangingPunct="1">
              <a:defRPr/>
            </a:pPr>
            <a:r>
              <a:rPr lang="en-US">
                <a:solidFill>
                  <a:schemeClr val="tx1"/>
                </a:solidFill>
                <a:latin typeface="Georgia" pitchFamily="18" charset="0"/>
              </a:rPr>
              <a:t>BCS in Cattle</a:t>
            </a:r>
          </a:p>
        </p:txBody>
      </p:sp>
      <p:sp>
        <p:nvSpPr>
          <p:cNvPr id="39939" name="Rectangle 3">
            <a:extLst>
              <a:ext uri="{FF2B5EF4-FFF2-40B4-BE49-F238E27FC236}">
                <a16:creationId xmlns:a16="http://schemas.microsoft.com/office/drawing/2014/main" id="{69F4CA19-2894-4F1E-B1D7-ECFBC2785B91}"/>
              </a:ext>
            </a:extLst>
          </p:cNvPr>
          <p:cNvSpPr>
            <a:spLocks noGrp="1" noChangeArrowheads="1"/>
          </p:cNvSpPr>
          <p:nvPr>
            <p:ph type="body" sz="half" idx="1"/>
          </p:nvPr>
        </p:nvSpPr>
        <p:spPr/>
        <p:txBody>
          <a:bodyPr/>
          <a:lstStyle/>
          <a:p>
            <a:pPr eaLnBrk="1" hangingPunct="1">
              <a:defRPr/>
            </a:pPr>
            <a:r>
              <a:rPr lang="en-US" sz="2400">
                <a:latin typeface="Georgia" pitchFamily="18" charset="0"/>
              </a:rPr>
              <a:t>5. MODERATE: Minimum necessary for efficient rebreeding and good milk, production. Cow has generally good overall appearance. Upon palpation, fat cover over ribs feels spongy and area on either side of tail-head now has palpable fat cover</a:t>
            </a:r>
            <a:r>
              <a:rPr lang="en-US" sz="2400"/>
              <a:t> </a:t>
            </a:r>
          </a:p>
        </p:txBody>
      </p:sp>
      <p:pic>
        <p:nvPicPr>
          <p:cNvPr id="21508" name="Picture 5">
            <a:extLst>
              <a:ext uri="{FF2B5EF4-FFF2-40B4-BE49-F238E27FC236}">
                <a16:creationId xmlns:a16="http://schemas.microsoft.com/office/drawing/2014/main" id="{6CA835D2-E2AA-4A0A-B605-7DB34B9CA28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4267200"/>
            <a:ext cx="3429000" cy="23622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61BA1316-A8F7-4E02-BD22-A23A02C24477}"/>
              </a:ext>
            </a:extLst>
          </p:cNvPr>
          <p:cNvSpPr>
            <a:spLocks noGrp="1" noChangeArrowheads="1"/>
          </p:cNvSpPr>
          <p:nvPr>
            <p:ph type="title"/>
          </p:nvPr>
        </p:nvSpPr>
        <p:spPr/>
        <p:txBody>
          <a:bodyPr/>
          <a:lstStyle/>
          <a:p>
            <a:pPr eaLnBrk="1" hangingPunct="1">
              <a:defRPr/>
            </a:pPr>
            <a:r>
              <a:rPr lang="en-US">
                <a:solidFill>
                  <a:schemeClr val="tx1"/>
                </a:solidFill>
                <a:latin typeface="Georgia" pitchFamily="18" charset="0"/>
              </a:rPr>
              <a:t>BCS in Cattle</a:t>
            </a:r>
          </a:p>
        </p:txBody>
      </p:sp>
      <p:sp>
        <p:nvSpPr>
          <p:cNvPr id="40963" name="Rectangle 3">
            <a:extLst>
              <a:ext uri="{FF2B5EF4-FFF2-40B4-BE49-F238E27FC236}">
                <a16:creationId xmlns:a16="http://schemas.microsoft.com/office/drawing/2014/main" id="{8B85463E-AAD3-4522-9133-D9545048DB73}"/>
              </a:ext>
            </a:extLst>
          </p:cNvPr>
          <p:cNvSpPr>
            <a:spLocks noGrp="1" noChangeArrowheads="1"/>
          </p:cNvSpPr>
          <p:nvPr>
            <p:ph type="body" sz="half" idx="1"/>
          </p:nvPr>
        </p:nvSpPr>
        <p:spPr/>
        <p:txBody>
          <a:bodyPr/>
          <a:lstStyle/>
          <a:p>
            <a:pPr eaLnBrk="1" hangingPunct="1">
              <a:defRPr/>
            </a:pPr>
            <a:r>
              <a:rPr lang="en-US" sz="2400">
                <a:latin typeface="Georgia" pitchFamily="18" charset="0"/>
              </a:rPr>
              <a:t>6. OPTIMUM: Milk production and rebreeding very acceptable. Firm pressure now has to be applied to feel spinous processes. A high degree of fat is palpable over ribs and around tail-head</a:t>
            </a:r>
            <a:r>
              <a:rPr lang="en-US" sz="2400"/>
              <a:t> </a:t>
            </a:r>
          </a:p>
        </p:txBody>
      </p:sp>
      <p:sp>
        <p:nvSpPr>
          <p:cNvPr id="40964" name="Rectangle 4">
            <a:extLst>
              <a:ext uri="{FF2B5EF4-FFF2-40B4-BE49-F238E27FC236}">
                <a16:creationId xmlns:a16="http://schemas.microsoft.com/office/drawing/2014/main" id="{509946C9-614F-4CBC-8160-D3FDFD17770B}"/>
              </a:ext>
            </a:extLst>
          </p:cNvPr>
          <p:cNvSpPr>
            <a:spLocks noGrp="1" noChangeArrowheads="1"/>
          </p:cNvSpPr>
          <p:nvPr>
            <p:ph sz="half" idx="2"/>
          </p:nvPr>
        </p:nvSpPr>
        <p:spPr/>
        <p:txBody>
          <a:bodyPr/>
          <a:lstStyle/>
          <a:p>
            <a:pPr eaLnBrk="1" hangingPunct="1">
              <a:defRPr/>
            </a:pPr>
            <a:endParaRPr lang="en-US"/>
          </a:p>
        </p:txBody>
      </p:sp>
      <p:pic>
        <p:nvPicPr>
          <p:cNvPr id="22533" name="Picture 6">
            <a:extLst>
              <a:ext uri="{FF2B5EF4-FFF2-40B4-BE49-F238E27FC236}">
                <a16:creationId xmlns:a16="http://schemas.microsoft.com/office/drawing/2014/main" id="{9A3277D3-1F80-4347-82D4-944014C95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886200"/>
            <a:ext cx="4419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9DCA755C-EE92-4E02-B6AA-E258C247BBC5}"/>
              </a:ext>
            </a:extLst>
          </p:cNvPr>
          <p:cNvSpPr>
            <a:spLocks noGrp="1" noChangeArrowheads="1"/>
          </p:cNvSpPr>
          <p:nvPr>
            <p:ph type="title"/>
          </p:nvPr>
        </p:nvSpPr>
        <p:spPr/>
        <p:txBody>
          <a:bodyPr/>
          <a:lstStyle/>
          <a:p>
            <a:pPr eaLnBrk="1" hangingPunct="1">
              <a:defRPr/>
            </a:pPr>
            <a:r>
              <a:rPr lang="en-US">
                <a:solidFill>
                  <a:schemeClr val="tx1"/>
                </a:solidFill>
                <a:latin typeface="Georgia" pitchFamily="18" charset="0"/>
              </a:rPr>
              <a:t>BCS in Cattle</a:t>
            </a:r>
          </a:p>
        </p:txBody>
      </p:sp>
      <p:sp>
        <p:nvSpPr>
          <p:cNvPr id="41987" name="Rectangle 3">
            <a:extLst>
              <a:ext uri="{FF2B5EF4-FFF2-40B4-BE49-F238E27FC236}">
                <a16:creationId xmlns:a16="http://schemas.microsoft.com/office/drawing/2014/main" id="{A62B9BE5-A4D8-46FB-B925-88F228B0BC2C}"/>
              </a:ext>
            </a:extLst>
          </p:cNvPr>
          <p:cNvSpPr>
            <a:spLocks noGrp="1" noChangeArrowheads="1"/>
          </p:cNvSpPr>
          <p:nvPr>
            <p:ph type="body" sz="half" idx="1"/>
          </p:nvPr>
        </p:nvSpPr>
        <p:spPr/>
        <p:txBody>
          <a:bodyPr/>
          <a:lstStyle/>
          <a:p>
            <a:pPr eaLnBrk="1" hangingPunct="1">
              <a:defRPr/>
            </a:pPr>
            <a:r>
              <a:rPr lang="en-US" sz="2400">
                <a:latin typeface="Georgia" pitchFamily="18" charset="0"/>
              </a:rPr>
              <a:t>7. GOOD: Maximum condition needed for efficient reproduction. Cow appears fleshy and obviously carries considerable fat. Very spongy fat cover over ribs and around tail-head. Some fat around vulva and crotch.</a:t>
            </a:r>
            <a:r>
              <a:rPr lang="en-US" sz="2400"/>
              <a:t> </a:t>
            </a:r>
          </a:p>
        </p:txBody>
      </p:sp>
      <p:sp>
        <p:nvSpPr>
          <p:cNvPr id="41988" name="Rectangle 4">
            <a:extLst>
              <a:ext uri="{FF2B5EF4-FFF2-40B4-BE49-F238E27FC236}">
                <a16:creationId xmlns:a16="http://schemas.microsoft.com/office/drawing/2014/main" id="{EC4456BD-87D5-421A-A89E-002582ABA31E}"/>
              </a:ext>
            </a:extLst>
          </p:cNvPr>
          <p:cNvSpPr>
            <a:spLocks noGrp="1" noChangeArrowheads="1"/>
          </p:cNvSpPr>
          <p:nvPr>
            <p:ph sz="half" idx="2"/>
          </p:nvPr>
        </p:nvSpPr>
        <p:spPr/>
        <p:txBody>
          <a:bodyPr/>
          <a:lstStyle/>
          <a:p>
            <a:pPr eaLnBrk="1" hangingPunct="1">
              <a:defRPr/>
            </a:pPr>
            <a:endParaRPr lang="en-US"/>
          </a:p>
        </p:txBody>
      </p:sp>
      <p:pic>
        <p:nvPicPr>
          <p:cNvPr id="23557" name="Picture 6">
            <a:extLst>
              <a:ext uri="{FF2B5EF4-FFF2-40B4-BE49-F238E27FC236}">
                <a16:creationId xmlns:a16="http://schemas.microsoft.com/office/drawing/2014/main" id="{733B6406-AE0C-482F-B8F8-22B3F9D3B3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114800"/>
            <a:ext cx="4114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584858C5-7B36-4FDE-8DC3-D8F7D9C82ACE}"/>
              </a:ext>
            </a:extLst>
          </p:cNvPr>
          <p:cNvSpPr>
            <a:spLocks noGrp="1" noChangeArrowheads="1"/>
          </p:cNvSpPr>
          <p:nvPr>
            <p:ph type="title"/>
          </p:nvPr>
        </p:nvSpPr>
        <p:spPr/>
        <p:txBody>
          <a:bodyPr/>
          <a:lstStyle/>
          <a:p>
            <a:pPr eaLnBrk="1" hangingPunct="1">
              <a:defRPr/>
            </a:pPr>
            <a:r>
              <a:rPr lang="en-US">
                <a:solidFill>
                  <a:schemeClr val="tx1"/>
                </a:solidFill>
                <a:latin typeface="Georgia" pitchFamily="18" charset="0"/>
              </a:rPr>
              <a:t>BCS in Cattle</a:t>
            </a:r>
          </a:p>
        </p:txBody>
      </p:sp>
      <p:sp>
        <p:nvSpPr>
          <p:cNvPr id="43011" name="Rectangle 3">
            <a:extLst>
              <a:ext uri="{FF2B5EF4-FFF2-40B4-BE49-F238E27FC236}">
                <a16:creationId xmlns:a16="http://schemas.microsoft.com/office/drawing/2014/main" id="{15E33CA1-90F7-4D0A-AA93-47AD0997104C}"/>
              </a:ext>
            </a:extLst>
          </p:cNvPr>
          <p:cNvSpPr>
            <a:spLocks noGrp="1" noChangeArrowheads="1"/>
          </p:cNvSpPr>
          <p:nvPr>
            <p:ph type="body" sz="half" idx="1"/>
          </p:nvPr>
        </p:nvSpPr>
        <p:spPr/>
        <p:txBody>
          <a:bodyPr/>
          <a:lstStyle/>
          <a:p>
            <a:pPr eaLnBrk="1" hangingPunct="1">
              <a:defRPr/>
            </a:pPr>
            <a:r>
              <a:rPr lang="en-US" sz="2400">
                <a:latin typeface="Georgia" pitchFamily="18" charset="0"/>
              </a:rPr>
              <a:t>8. FAT: Very fleshy, no advantage in having cow this condition. Backbone almost impossible to palpate. Cow has larger fat deposits over ribs, around tail-head and below vulva</a:t>
            </a:r>
          </a:p>
        </p:txBody>
      </p:sp>
      <p:sp>
        <p:nvSpPr>
          <p:cNvPr id="43012" name="Rectangle 4">
            <a:extLst>
              <a:ext uri="{FF2B5EF4-FFF2-40B4-BE49-F238E27FC236}">
                <a16:creationId xmlns:a16="http://schemas.microsoft.com/office/drawing/2014/main" id="{6E379018-D63B-4094-AB11-DBAAEF2C794D}"/>
              </a:ext>
            </a:extLst>
          </p:cNvPr>
          <p:cNvSpPr>
            <a:spLocks noGrp="1" noChangeArrowheads="1"/>
          </p:cNvSpPr>
          <p:nvPr>
            <p:ph sz="half" idx="2"/>
          </p:nvPr>
        </p:nvSpPr>
        <p:spPr/>
        <p:txBody>
          <a:bodyPr/>
          <a:lstStyle/>
          <a:p>
            <a:pPr eaLnBrk="1" hangingPunct="1">
              <a:defRPr/>
            </a:pPr>
            <a:endParaRPr lang="en-US"/>
          </a:p>
        </p:txBody>
      </p:sp>
      <p:pic>
        <p:nvPicPr>
          <p:cNvPr id="24581" name="Picture 6">
            <a:extLst>
              <a:ext uri="{FF2B5EF4-FFF2-40B4-BE49-F238E27FC236}">
                <a16:creationId xmlns:a16="http://schemas.microsoft.com/office/drawing/2014/main" id="{D6EA32F0-15BA-41B1-8AD0-A280901BC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733800"/>
            <a:ext cx="4343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97A64FF-851D-412E-BF40-C57F4354828B}"/>
              </a:ext>
            </a:extLst>
          </p:cNvPr>
          <p:cNvSpPr>
            <a:spLocks noGrp="1" noChangeArrowheads="1"/>
          </p:cNvSpPr>
          <p:nvPr>
            <p:ph type="title"/>
          </p:nvPr>
        </p:nvSpPr>
        <p:spPr/>
        <p:txBody>
          <a:bodyPr/>
          <a:lstStyle/>
          <a:p>
            <a:pPr eaLnBrk="1" hangingPunct="1">
              <a:defRPr/>
            </a:pPr>
            <a:r>
              <a:rPr lang="en-US">
                <a:solidFill>
                  <a:schemeClr val="tx1"/>
                </a:solidFill>
                <a:latin typeface="Georgia" pitchFamily="18" charset="0"/>
              </a:rPr>
              <a:t>BCS in Cattle</a:t>
            </a:r>
          </a:p>
        </p:txBody>
      </p:sp>
      <p:sp>
        <p:nvSpPr>
          <p:cNvPr id="44035" name="Rectangle 3">
            <a:extLst>
              <a:ext uri="{FF2B5EF4-FFF2-40B4-BE49-F238E27FC236}">
                <a16:creationId xmlns:a16="http://schemas.microsoft.com/office/drawing/2014/main" id="{29265825-E21D-46CB-9962-CAE93D35AD2B}"/>
              </a:ext>
            </a:extLst>
          </p:cNvPr>
          <p:cNvSpPr>
            <a:spLocks noGrp="1" noChangeArrowheads="1"/>
          </p:cNvSpPr>
          <p:nvPr>
            <p:ph type="body" sz="half" idx="1"/>
          </p:nvPr>
        </p:nvSpPr>
        <p:spPr/>
        <p:txBody>
          <a:bodyPr/>
          <a:lstStyle/>
          <a:p>
            <a:pPr eaLnBrk="1" hangingPunct="1">
              <a:defRPr/>
            </a:pPr>
            <a:r>
              <a:rPr lang="en-US" sz="2400">
                <a:latin typeface="Georgia" pitchFamily="18" charset="0"/>
              </a:rPr>
              <a:t>9. EXTREMELY FAT: The fat may cause calving problems. Cow extremely wasty and patchy. Tail-head and hips buried in fatty tissue. Bone structure no longer visible and barely palpable. Animal's mobility maybe impaired by fat deposits</a:t>
            </a:r>
          </a:p>
        </p:txBody>
      </p:sp>
      <p:pic>
        <p:nvPicPr>
          <p:cNvPr id="25604" name="Picture 6">
            <a:extLst>
              <a:ext uri="{FF2B5EF4-FFF2-40B4-BE49-F238E27FC236}">
                <a16:creationId xmlns:a16="http://schemas.microsoft.com/office/drawing/2014/main" id="{325352C2-C544-4E4F-8926-87EEB2B347C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19600" y="4162426"/>
            <a:ext cx="3810000" cy="2466975"/>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a:extLst>
              <a:ext uri="{FF2B5EF4-FFF2-40B4-BE49-F238E27FC236}">
                <a16:creationId xmlns:a16="http://schemas.microsoft.com/office/drawing/2014/main" id="{FAC7F1C9-9659-4412-B296-1845CBD0BD42}"/>
              </a:ext>
            </a:extLst>
          </p:cNvPr>
          <p:cNvSpPr>
            <a:spLocks noGrp="1" noChangeArrowheads="1"/>
          </p:cNvSpPr>
          <p:nvPr>
            <p:ph type="title"/>
          </p:nvPr>
        </p:nvSpPr>
        <p:spPr/>
        <p:txBody>
          <a:bodyPr/>
          <a:lstStyle/>
          <a:p>
            <a:pPr eaLnBrk="1" hangingPunct="1"/>
            <a:r>
              <a:rPr lang="en-US" altLang="en-US" sz="4000"/>
              <a:t>U.S. Beef Cow Inventory (1986-2011</a:t>
            </a:r>
          </a:p>
        </p:txBody>
      </p:sp>
      <p:sp>
        <p:nvSpPr>
          <p:cNvPr id="9219" name="Text Box 7">
            <a:extLst>
              <a:ext uri="{FF2B5EF4-FFF2-40B4-BE49-F238E27FC236}">
                <a16:creationId xmlns:a16="http://schemas.microsoft.com/office/drawing/2014/main" id="{9D1A737A-5793-4C66-8F49-5278D518D1F3}"/>
              </a:ext>
            </a:extLst>
          </p:cNvPr>
          <p:cNvSpPr txBox="1">
            <a:spLocks noChangeArrowheads="1"/>
          </p:cNvSpPr>
          <p:nvPr/>
        </p:nvSpPr>
        <p:spPr bwMode="auto">
          <a:xfrm>
            <a:off x="4860925" y="4229101"/>
            <a:ext cx="58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a:t>32.9</a:t>
            </a:r>
          </a:p>
        </p:txBody>
      </p:sp>
      <p:sp>
        <p:nvSpPr>
          <p:cNvPr id="9220" name="Text Box 8">
            <a:extLst>
              <a:ext uri="{FF2B5EF4-FFF2-40B4-BE49-F238E27FC236}">
                <a16:creationId xmlns:a16="http://schemas.microsoft.com/office/drawing/2014/main" id="{8DFA9F0A-33D6-4218-8E49-BE69EC9173C4}"/>
              </a:ext>
            </a:extLst>
          </p:cNvPr>
          <p:cNvSpPr txBox="1">
            <a:spLocks noChangeArrowheads="1"/>
          </p:cNvSpPr>
          <p:nvPr/>
        </p:nvSpPr>
        <p:spPr bwMode="auto">
          <a:xfrm>
            <a:off x="6248400" y="3200401"/>
            <a:ext cx="58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a:t>36.1</a:t>
            </a:r>
          </a:p>
        </p:txBody>
      </p:sp>
      <p:sp>
        <p:nvSpPr>
          <p:cNvPr id="9221" name="Text Box 9">
            <a:extLst>
              <a:ext uri="{FF2B5EF4-FFF2-40B4-BE49-F238E27FC236}">
                <a16:creationId xmlns:a16="http://schemas.microsoft.com/office/drawing/2014/main" id="{683D9680-124C-4C3E-B97E-649DD2E28361}"/>
              </a:ext>
            </a:extLst>
          </p:cNvPr>
          <p:cNvSpPr txBox="1">
            <a:spLocks noChangeArrowheads="1"/>
          </p:cNvSpPr>
          <p:nvPr/>
        </p:nvSpPr>
        <p:spPr bwMode="auto">
          <a:xfrm>
            <a:off x="8686800" y="4572001"/>
            <a:ext cx="58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a:t>33.4</a:t>
            </a:r>
          </a:p>
        </p:txBody>
      </p:sp>
      <p:pic>
        <p:nvPicPr>
          <p:cNvPr id="9222" name="Picture 13" descr="C:\Users\djjackson\Desktop\My Disc\All folders\Beef and Sheep\Beef and Sheep 2012\beef cattle 001.tif">
            <a:extLst>
              <a:ext uri="{FF2B5EF4-FFF2-40B4-BE49-F238E27FC236}">
                <a16:creationId xmlns:a16="http://schemas.microsoft.com/office/drawing/2014/main" id="{B4118541-EC4B-4401-9838-1313E6BF32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828800"/>
            <a:ext cx="8305800" cy="4724400"/>
          </a:xfrm>
          <a:noFill/>
        </p:spPr>
      </p:pic>
      <p:sp>
        <p:nvSpPr>
          <p:cNvPr id="9223" name="TextBox 12">
            <a:extLst>
              <a:ext uri="{FF2B5EF4-FFF2-40B4-BE49-F238E27FC236}">
                <a16:creationId xmlns:a16="http://schemas.microsoft.com/office/drawing/2014/main" id="{319262E5-1F26-420A-9DB4-A164CE7A2502}"/>
              </a:ext>
            </a:extLst>
          </p:cNvPr>
          <p:cNvSpPr txBox="1">
            <a:spLocks noChangeArrowheads="1"/>
          </p:cNvSpPr>
          <p:nvPr/>
        </p:nvSpPr>
        <p:spPr bwMode="auto">
          <a:xfrm>
            <a:off x="8458201" y="4572000"/>
            <a:ext cx="1312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a:t>31.4 million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521DBDA-7261-404F-BEFA-1339B491DFF8}"/>
              </a:ext>
            </a:extLst>
          </p:cNvPr>
          <p:cNvSpPr>
            <a:spLocks noGrp="1" noChangeArrowheads="1"/>
          </p:cNvSpPr>
          <p:nvPr>
            <p:ph type="title"/>
          </p:nvPr>
        </p:nvSpPr>
        <p:spPr/>
        <p:txBody>
          <a:bodyPr/>
          <a:lstStyle/>
          <a:p>
            <a:pPr>
              <a:defRPr/>
            </a:pPr>
            <a:r>
              <a:rPr lang="en-US" sz="5400">
                <a:solidFill>
                  <a:schemeClr val="hlink"/>
                </a:solidFill>
                <a:latin typeface="Palatino Linotype" pitchFamily="18" charset="0"/>
              </a:rPr>
              <a:t>Genetics</a:t>
            </a:r>
          </a:p>
        </p:txBody>
      </p:sp>
      <p:sp>
        <p:nvSpPr>
          <p:cNvPr id="8196" name="Rectangle 4">
            <a:extLst>
              <a:ext uri="{FF2B5EF4-FFF2-40B4-BE49-F238E27FC236}">
                <a16:creationId xmlns:a16="http://schemas.microsoft.com/office/drawing/2014/main" id="{3AD391D2-C5E8-45CD-9158-FE1CA58AA398}"/>
              </a:ext>
            </a:extLst>
          </p:cNvPr>
          <p:cNvSpPr>
            <a:spLocks noGrp="1" noChangeArrowheads="1"/>
          </p:cNvSpPr>
          <p:nvPr>
            <p:ph type="body" sz="half" idx="1"/>
          </p:nvPr>
        </p:nvSpPr>
        <p:spPr>
          <a:xfrm>
            <a:off x="2362200" y="1905000"/>
            <a:ext cx="7467600" cy="4267200"/>
          </a:xfrm>
        </p:spPr>
        <p:txBody>
          <a:bodyPr/>
          <a:lstStyle/>
          <a:p>
            <a:pPr>
              <a:lnSpc>
                <a:spcPct val="80000"/>
              </a:lnSpc>
              <a:defRPr/>
            </a:pPr>
            <a:r>
              <a:rPr lang="en-US" sz="2400" dirty="0">
                <a:solidFill>
                  <a:schemeClr val="hlink"/>
                </a:solidFill>
                <a:latin typeface="Palatino Linotype" pitchFamily="18" charset="0"/>
              </a:rPr>
              <a:t>Gametogenesis – production of gametes</a:t>
            </a:r>
          </a:p>
          <a:p>
            <a:pPr>
              <a:lnSpc>
                <a:spcPct val="80000"/>
              </a:lnSpc>
              <a:defRPr/>
            </a:pPr>
            <a:r>
              <a:rPr lang="en-US" sz="2400" dirty="0">
                <a:solidFill>
                  <a:schemeClr val="hlink"/>
                </a:solidFill>
                <a:latin typeface="Palatino Linotype" pitchFamily="18" charset="0"/>
              </a:rPr>
              <a:t>Spermatogenesis – production of sperm</a:t>
            </a:r>
          </a:p>
          <a:p>
            <a:pPr>
              <a:lnSpc>
                <a:spcPct val="80000"/>
              </a:lnSpc>
              <a:defRPr/>
            </a:pPr>
            <a:r>
              <a:rPr lang="en-US" sz="2400" dirty="0">
                <a:solidFill>
                  <a:schemeClr val="hlink"/>
                </a:solidFill>
                <a:latin typeface="Palatino Linotype" pitchFamily="18" charset="0"/>
              </a:rPr>
              <a:t>Oogenesis – production of ova</a:t>
            </a:r>
          </a:p>
          <a:p>
            <a:pPr>
              <a:lnSpc>
                <a:spcPct val="80000"/>
              </a:lnSpc>
              <a:defRPr/>
            </a:pPr>
            <a:r>
              <a:rPr lang="en-US" sz="2400" dirty="0">
                <a:solidFill>
                  <a:schemeClr val="hlink"/>
                </a:solidFill>
                <a:latin typeface="Palatino Linotype" pitchFamily="18" charset="0"/>
              </a:rPr>
              <a:t>Meiosis – type of division in which gametes are formed</a:t>
            </a:r>
          </a:p>
          <a:p>
            <a:pPr lvl="1">
              <a:lnSpc>
                <a:spcPct val="80000"/>
              </a:lnSpc>
              <a:defRPr/>
            </a:pPr>
            <a:r>
              <a:rPr lang="en-US" dirty="0">
                <a:solidFill>
                  <a:schemeClr val="hlink"/>
                </a:solidFill>
                <a:latin typeface="Palatino Linotype" pitchFamily="18" charset="0"/>
              </a:rPr>
              <a:t>Each gamete carries half the number of chromosomes of a typical body cell in that species (haploid; n)</a:t>
            </a:r>
          </a:p>
          <a:p>
            <a:pPr lvl="1">
              <a:lnSpc>
                <a:spcPct val="80000"/>
              </a:lnSpc>
              <a:defRPr/>
            </a:pPr>
            <a:r>
              <a:rPr lang="en-US" dirty="0">
                <a:solidFill>
                  <a:schemeClr val="hlink"/>
                </a:solidFill>
                <a:latin typeface="Palatino Linotype" pitchFamily="18" charset="0"/>
              </a:rPr>
              <a:t>Diploid (2n) – has chromosomes in pairs; one member from each pair comes from the sire and one member comes from the dam</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423DC71A-CE1E-4FC7-B80D-A357870FD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52400"/>
            <a:ext cx="8763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2E20D55-EDC6-4018-BBA5-648DBA6C318D}"/>
              </a:ext>
            </a:extLst>
          </p:cNvPr>
          <p:cNvSpPr>
            <a:spLocks noGrp="1" noChangeArrowheads="1"/>
          </p:cNvSpPr>
          <p:nvPr>
            <p:ph type="title"/>
          </p:nvPr>
        </p:nvSpPr>
        <p:spPr/>
        <p:txBody>
          <a:bodyPr/>
          <a:lstStyle/>
          <a:p>
            <a:pPr>
              <a:defRPr/>
            </a:pPr>
            <a:r>
              <a:rPr lang="en-US" sz="5400">
                <a:solidFill>
                  <a:schemeClr val="hlink"/>
                </a:solidFill>
                <a:latin typeface="Palatino Linotype" pitchFamily="18" charset="0"/>
              </a:rPr>
              <a:t>Genetics</a:t>
            </a:r>
          </a:p>
        </p:txBody>
      </p:sp>
      <p:sp>
        <p:nvSpPr>
          <p:cNvPr id="9220" name="Rectangle 4">
            <a:extLst>
              <a:ext uri="{FF2B5EF4-FFF2-40B4-BE49-F238E27FC236}">
                <a16:creationId xmlns:a16="http://schemas.microsoft.com/office/drawing/2014/main" id="{7BC424B9-A919-4E43-AF28-B18E414C52F0}"/>
              </a:ext>
            </a:extLst>
          </p:cNvPr>
          <p:cNvSpPr>
            <a:spLocks noGrp="1" noChangeArrowheads="1"/>
          </p:cNvSpPr>
          <p:nvPr>
            <p:ph type="body" sz="half" idx="1"/>
          </p:nvPr>
        </p:nvSpPr>
        <p:spPr/>
        <p:txBody>
          <a:bodyPr/>
          <a:lstStyle/>
          <a:p>
            <a:pPr>
              <a:defRPr/>
            </a:pPr>
            <a:r>
              <a:rPr lang="en-US" sz="2200" dirty="0">
                <a:solidFill>
                  <a:schemeClr val="hlink"/>
                </a:solidFill>
                <a:latin typeface="Palatino Linotype" pitchFamily="18" charset="0"/>
              </a:rPr>
              <a:t>Phenotype – what you see</a:t>
            </a:r>
          </a:p>
          <a:p>
            <a:pPr>
              <a:defRPr/>
            </a:pPr>
            <a:r>
              <a:rPr lang="en-US" sz="2200" dirty="0">
                <a:solidFill>
                  <a:schemeClr val="hlink"/>
                </a:solidFill>
                <a:latin typeface="Palatino Linotype" pitchFamily="18" charset="0"/>
              </a:rPr>
              <a:t>Genotype – genetic make-up</a:t>
            </a:r>
          </a:p>
          <a:p>
            <a:pPr>
              <a:defRPr/>
            </a:pPr>
            <a:r>
              <a:rPr lang="en-US" sz="2200" dirty="0">
                <a:solidFill>
                  <a:schemeClr val="hlink"/>
                </a:solidFill>
                <a:latin typeface="Palatino Linotype" pitchFamily="18" charset="0"/>
              </a:rPr>
              <a:t>Chromosome – rod-like structures within the nucleus that contains genetic codes</a:t>
            </a:r>
          </a:p>
          <a:p>
            <a:pPr>
              <a:defRPr/>
            </a:pPr>
            <a:r>
              <a:rPr lang="en-US" sz="2200" dirty="0">
                <a:solidFill>
                  <a:schemeClr val="hlink"/>
                </a:solidFill>
                <a:latin typeface="Palatino Linotype" pitchFamily="18" charset="0"/>
              </a:rPr>
              <a:t>Gene – located on the chromosome and contains coded information that affects a characteristic or trait</a:t>
            </a:r>
          </a:p>
        </p:txBody>
      </p:sp>
      <p:sp>
        <p:nvSpPr>
          <p:cNvPr id="9222" name="Rectangle 6">
            <a:extLst>
              <a:ext uri="{FF2B5EF4-FFF2-40B4-BE49-F238E27FC236}">
                <a16:creationId xmlns:a16="http://schemas.microsoft.com/office/drawing/2014/main" id="{A8E85506-88CB-4D07-B7CF-F219A314CE1E}"/>
              </a:ext>
            </a:extLst>
          </p:cNvPr>
          <p:cNvSpPr>
            <a:spLocks noGrp="1" noChangeArrowheads="1"/>
          </p:cNvSpPr>
          <p:nvPr>
            <p:ph sz="quarter" idx="3"/>
          </p:nvPr>
        </p:nvSpPr>
        <p:spPr/>
        <p:txBody>
          <a:bodyPr/>
          <a:lstStyle/>
          <a:p>
            <a:pPr>
              <a:defRPr/>
            </a:pPr>
            <a:endParaRPr lang="en-US" sz="2100">
              <a:solidFill>
                <a:schemeClr val="hlink"/>
              </a:solidFill>
              <a:latin typeface="Palatino Linotype" pitchFamily="18" charset="0"/>
            </a:endParaRPr>
          </a:p>
        </p:txBody>
      </p:sp>
      <p:pic>
        <p:nvPicPr>
          <p:cNvPr id="28677" name="Picture 9" descr="chromosome">
            <a:extLst>
              <a:ext uri="{FF2B5EF4-FFF2-40B4-BE49-F238E27FC236}">
                <a16:creationId xmlns:a16="http://schemas.microsoft.com/office/drawing/2014/main" id="{438FB721-6F23-4AE4-9244-8DF7EB4BA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886200"/>
            <a:ext cx="2362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2">
            <a:extLst>
              <a:ext uri="{FF2B5EF4-FFF2-40B4-BE49-F238E27FC236}">
                <a16:creationId xmlns:a16="http://schemas.microsoft.com/office/drawing/2014/main" id="{2B989750-F6D1-4B30-B686-A6454B32AD37}"/>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553200" y="1219200"/>
            <a:ext cx="2667000" cy="25908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D6207150-7603-492F-84FA-E0F7282FBEBE}"/>
              </a:ext>
            </a:extLst>
          </p:cNvPr>
          <p:cNvSpPr>
            <a:spLocks noGrp="1" noChangeArrowheads="1"/>
          </p:cNvSpPr>
          <p:nvPr>
            <p:ph type="title"/>
          </p:nvPr>
        </p:nvSpPr>
        <p:spPr/>
        <p:txBody>
          <a:bodyPr/>
          <a:lstStyle/>
          <a:p>
            <a:pPr>
              <a:defRPr/>
            </a:pPr>
            <a:r>
              <a:rPr lang="en-US"/>
              <a:t>Genetics</a:t>
            </a:r>
          </a:p>
        </p:txBody>
      </p:sp>
      <p:graphicFrame>
        <p:nvGraphicFramePr>
          <p:cNvPr id="46083" name="Group 3">
            <a:extLst>
              <a:ext uri="{FF2B5EF4-FFF2-40B4-BE49-F238E27FC236}">
                <a16:creationId xmlns:a16="http://schemas.microsoft.com/office/drawing/2014/main" id="{8E8ED23A-D1F0-4AD4-9479-129BCCB24C78}"/>
              </a:ext>
            </a:extLst>
          </p:cNvPr>
          <p:cNvGraphicFramePr>
            <a:graphicFrameLocks noGrp="1"/>
          </p:cNvGraphicFramePr>
          <p:nvPr>
            <p:ph idx="1"/>
          </p:nvPr>
        </p:nvGraphicFramePr>
        <p:xfrm>
          <a:off x="1981200" y="1600201"/>
          <a:ext cx="8229600" cy="4530725"/>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032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Garamond" pitchFamily="18" charset="0"/>
                        </a:rPr>
                        <a:t>Species</a:t>
                      </a:r>
                    </a:p>
                  </a:txBody>
                  <a:tcPr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Garamond" pitchFamily="18" charset="0"/>
                        </a:rPr>
                        <a:t>Number of Pairs</a:t>
                      </a:r>
                    </a:p>
                  </a:txBody>
                  <a:tcPr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32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Garamond" pitchFamily="18" charset="0"/>
                        </a:rPr>
                        <a:t>Turkeys</a:t>
                      </a:r>
                    </a:p>
                  </a:txBody>
                  <a:tcP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Garamond" pitchFamily="18" charset="0"/>
                        </a:rPr>
                        <a:t>41</a:t>
                      </a: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032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Garamond" pitchFamily="18" charset="0"/>
                        </a:rPr>
                        <a:t>Chickens</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Garamond" pitchFamily="18" charset="0"/>
                        </a:rPr>
                        <a:t>39</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032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Garamond" pitchFamily="18" charset="0"/>
                        </a:rPr>
                        <a:t>Horses</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Garamond" pitchFamily="18" charset="0"/>
                        </a:rPr>
                        <a:t>32</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1" i="0" u="none" strike="noStrike" cap="none" normalizeH="0" baseline="0" dirty="0">
                          <a:ln>
                            <a:noFill/>
                          </a:ln>
                          <a:solidFill>
                            <a:srgbClr val="FFC000"/>
                          </a:solidFill>
                          <a:effectLst/>
                          <a:latin typeface="Garamond" pitchFamily="18" charset="0"/>
                        </a:rPr>
                        <a:t>Cattle</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1" i="0" u="none" strike="noStrike" cap="none" normalizeH="0" baseline="0">
                          <a:ln>
                            <a:noFill/>
                          </a:ln>
                          <a:solidFill>
                            <a:srgbClr val="FFC000"/>
                          </a:solidFill>
                          <a:effectLst/>
                          <a:latin typeface="Garamond" pitchFamily="18" charset="0"/>
                        </a:rPr>
                        <a:t>30</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5032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1" i="0" u="none" strike="noStrike" cap="none" normalizeH="0" baseline="0">
                          <a:ln>
                            <a:noFill/>
                          </a:ln>
                          <a:solidFill>
                            <a:srgbClr val="FFC000"/>
                          </a:solidFill>
                          <a:effectLst/>
                          <a:latin typeface="Garamond" pitchFamily="18" charset="0"/>
                        </a:rPr>
                        <a:t>Goats</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1" i="0" u="none" strike="noStrike" cap="none" normalizeH="0" baseline="0">
                          <a:ln>
                            <a:noFill/>
                          </a:ln>
                          <a:solidFill>
                            <a:srgbClr val="FFC000"/>
                          </a:solidFill>
                          <a:effectLst/>
                          <a:latin typeface="Garamond" pitchFamily="18" charset="0"/>
                        </a:rPr>
                        <a:t>30</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5032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1" i="0" u="none" strike="noStrike" cap="none" normalizeH="0" baseline="0" dirty="0">
                          <a:ln>
                            <a:noFill/>
                          </a:ln>
                          <a:solidFill>
                            <a:srgbClr val="FFC000"/>
                          </a:solidFill>
                          <a:effectLst/>
                          <a:latin typeface="Garamond" pitchFamily="18" charset="0"/>
                        </a:rPr>
                        <a:t>Sheep</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1" i="0" u="none" strike="noStrike" cap="none" normalizeH="0" baseline="0" dirty="0">
                          <a:ln>
                            <a:noFill/>
                          </a:ln>
                          <a:solidFill>
                            <a:srgbClr val="FFC000"/>
                          </a:solidFill>
                          <a:effectLst/>
                          <a:latin typeface="Garamond" pitchFamily="18" charset="0"/>
                        </a:rPr>
                        <a:t>27</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5032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Garamond" pitchFamily="18" charset="0"/>
                        </a:rPr>
                        <a:t>Humans</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Garamond" pitchFamily="18" charset="0"/>
                        </a:rPr>
                        <a:t>23</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5032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Garamond" pitchFamily="18" charset="0"/>
                        </a:rPr>
                        <a:t>Swine</a:t>
                      </a:r>
                    </a:p>
                  </a:txBody>
                  <a:tcPr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Garamond" pitchFamily="18" charset="0"/>
                        </a:rPr>
                        <a:t>19</a:t>
                      </a:r>
                    </a:p>
                  </a:txBody>
                  <a:tcPr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5EBA741-2757-477F-8496-EA4F8751A5E0}"/>
              </a:ext>
            </a:extLst>
          </p:cNvPr>
          <p:cNvSpPr>
            <a:spLocks noGrp="1" noChangeArrowheads="1"/>
          </p:cNvSpPr>
          <p:nvPr>
            <p:ph type="title"/>
          </p:nvPr>
        </p:nvSpPr>
        <p:spPr/>
        <p:txBody>
          <a:bodyPr/>
          <a:lstStyle/>
          <a:p>
            <a:pPr>
              <a:defRPr/>
            </a:pPr>
            <a:r>
              <a:rPr lang="en-US" sz="5400">
                <a:solidFill>
                  <a:schemeClr val="hlink"/>
                </a:solidFill>
                <a:latin typeface="Palatino Linotype" pitchFamily="18" charset="0"/>
              </a:rPr>
              <a:t>Genetics</a:t>
            </a:r>
          </a:p>
        </p:txBody>
      </p:sp>
      <p:sp>
        <p:nvSpPr>
          <p:cNvPr id="10244" name="Rectangle 4">
            <a:extLst>
              <a:ext uri="{FF2B5EF4-FFF2-40B4-BE49-F238E27FC236}">
                <a16:creationId xmlns:a16="http://schemas.microsoft.com/office/drawing/2014/main" id="{C03F84B3-ABA9-41C3-A1F1-0E40C36A9D34}"/>
              </a:ext>
            </a:extLst>
          </p:cNvPr>
          <p:cNvSpPr>
            <a:spLocks noGrp="1" noChangeArrowheads="1"/>
          </p:cNvSpPr>
          <p:nvPr>
            <p:ph type="body" sz="half" idx="1"/>
          </p:nvPr>
        </p:nvSpPr>
        <p:spPr>
          <a:xfrm>
            <a:off x="2362200" y="1600200"/>
            <a:ext cx="4267200" cy="5029200"/>
          </a:xfrm>
        </p:spPr>
        <p:txBody>
          <a:bodyPr/>
          <a:lstStyle/>
          <a:p>
            <a:pPr>
              <a:lnSpc>
                <a:spcPct val="80000"/>
              </a:lnSpc>
              <a:defRPr/>
            </a:pPr>
            <a:r>
              <a:rPr lang="en-US" sz="1700" dirty="0">
                <a:solidFill>
                  <a:schemeClr val="hlink"/>
                </a:solidFill>
                <a:latin typeface="Palatino Linotype" pitchFamily="18" charset="0"/>
              </a:rPr>
              <a:t>X and Y chromosomes determine the sex of mammals</a:t>
            </a:r>
          </a:p>
          <a:p>
            <a:pPr lvl="1">
              <a:lnSpc>
                <a:spcPct val="80000"/>
              </a:lnSpc>
              <a:defRPr/>
            </a:pPr>
            <a:r>
              <a:rPr lang="en-US" sz="1500" dirty="0">
                <a:solidFill>
                  <a:schemeClr val="hlink"/>
                </a:solidFill>
                <a:latin typeface="Palatino Linotype" pitchFamily="18" charset="0"/>
              </a:rPr>
              <a:t>XX = females</a:t>
            </a:r>
          </a:p>
          <a:p>
            <a:pPr lvl="1">
              <a:lnSpc>
                <a:spcPct val="80000"/>
              </a:lnSpc>
              <a:defRPr/>
            </a:pPr>
            <a:r>
              <a:rPr lang="en-US" sz="1500" dirty="0">
                <a:solidFill>
                  <a:schemeClr val="hlink"/>
                </a:solidFill>
                <a:latin typeface="Palatino Linotype" pitchFamily="18" charset="0"/>
              </a:rPr>
              <a:t>XY = males</a:t>
            </a:r>
          </a:p>
          <a:p>
            <a:pPr>
              <a:lnSpc>
                <a:spcPct val="80000"/>
              </a:lnSpc>
              <a:defRPr/>
            </a:pPr>
            <a:r>
              <a:rPr lang="en-US" sz="1700" dirty="0">
                <a:solidFill>
                  <a:schemeClr val="hlink"/>
                </a:solidFill>
                <a:latin typeface="Palatino Linotype" pitchFamily="18" charset="0"/>
              </a:rPr>
              <a:t>Female contributes X, while male contributes X or Y to offspring</a:t>
            </a:r>
          </a:p>
          <a:p>
            <a:pPr>
              <a:lnSpc>
                <a:spcPct val="80000"/>
              </a:lnSpc>
              <a:defRPr/>
            </a:pPr>
            <a:r>
              <a:rPr lang="en-US" sz="1700" dirty="0">
                <a:solidFill>
                  <a:schemeClr val="hlink"/>
                </a:solidFill>
                <a:latin typeface="Palatino Linotype" pitchFamily="18" charset="0"/>
              </a:rPr>
              <a:t>Homozygous – same genetic code on a pair of genes</a:t>
            </a:r>
          </a:p>
          <a:p>
            <a:pPr>
              <a:lnSpc>
                <a:spcPct val="80000"/>
              </a:lnSpc>
              <a:defRPr/>
            </a:pPr>
            <a:r>
              <a:rPr lang="en-US" sz="1700" dirty="0">
                <a:solidFill>
                  <a:schemeClr val="hlink"/>
                </a:solidFill>
                <a:latin typeface="Palatino Linotype" pitchFamily="18" charset="0"/>
              </a:rPr>
              <a:t>Heterozygous – different genetic code on a pair of genes</a:t>
            </a:r>
          </a:p>
          <a:p>
            <a:pPr>
              <a:lnSpc>
                <a:spcPct val="80000"/>
              </a:lnSpc>
              <a:defRPr/>
            </a:pPr>
            <a:r>
              <a:rPr lang="en-US" sz="1700" dirty="0">
                <a:solidFill>
                  <a:schemeClr val="hlink"/>
                </a:solidFill>
                <a:latin typeface="Palatino Linotype" pitchFamily="18" charset="0"/>
              </a:rPr>
              <a:t>Alleles – Genes that occupy corresponding loci in homologous chromosomes but that affect the same characteristics in different ways (</a:t>
            </a:r>
            <a:r>
              <a:rPr lang="en-US" sz="1700" dirty="0" err="1">
                <a:solidFill>
                  <a:schemeClr val="hlink"/>
                </a:solidFill>
                <a:latin typeface="Palatino Linotype" pitchFamily="18" charset="0"/>
              </a:rPr>
              <a:t>eg</a:t>
            </a:r>
            <a:r>
              <a:rPr lang="en-US" sz="1700" dirty="0">
                <a:solidFill>
                  <a:schemeClr val="hlink"/>
                </a:solidFill>
                <a:latin typeface="Palatino Linotype" pitchFamily="18" charset="0"/>
              </a:rPr>
              <a:t>. Black or red color)</a:t>
            </a:r>
          </a:p>
          <a:p>
            <a:pPr>
              <a:lnSpc>
                <a:spcPct val="80000"/>
              </a:lnSpc>
              <a:defRPr/>
            </a:pPr>
            <a:r>
              <a:rPr lang="en-US" sz="1700" dirty="0">
                <a:solidFill>
                  <a:schemeClr val="hlink"/>
                </a:solidFill>
                <a:latin typeface="Palatino Linotype" pitchFamily="18" charset="0"/>
              </a:rPr>
              <a:t>Dominant allele – allele that overpowers or dominates</a:t>
            </a:r>
          </a:p>
          <a:p>
            <a:pPr>
              <a:lnSpc>
                <a:spcPct val="80000"/>
              </a:lnSpc>
              <a:defRPr/>
            </a:pPr>
            <a:r>
              <a:rPr lang="en-US" sz="1700" dirty="0">
                <a:solidFill>
                  <a:schemeClr val="hlink"/>
                </a:solidFill>
                <a:latin typeface="Palatino Linotype" pitchFamily="18" charset="0"/>
              </a:rPr>
              <a:t>Recessive allele – allele whose expression is suppressed</a:t>
            </a:r>
          </a:p>
        </p:txBody>
      </p:sp>
      <p:sp>
        <p:nvSpPr>
          <p:cNvPr id="10245" name="Rectangle 5">
            <a:extLst>
              <a:ext uri="{FF2B5EF4-FFF2-40B4-BE49-F238E27FC236}">
                <a16:creationId xmlns:a16="http://schemas.microsoft.com/office/drawing/2014/main" id="{5BC5E32A-06E8-45D0-B9F1-2FDD09607A88}"/>
              </a:ext>
            </a:extLst>
          </p:cNvPr>
          <p:cNvSpPr>
            <a:spLocks noGrp="1" noChangeArrowheads="1"/>
          </p:cNvSpPr>
          <p:nvPr>
            <p:ph sz="quarter" idx="2"/>
          </p:nvPr>
        </p:nvSpPr>
        <p:spPr>
          <a:xfrm>
            <a:off x="6934200" y="1981200"/>
            <a:ext cx="3200400" cy="1981200"/>
          </a:xfrm>
        </p:spPr>
        <p:txBody>
          <a:bodyPr/>
          <a:lstStyle/>
          <a:p>
            <a:pPr>
              <a:defRPr/>
            </a:pPr>
            <a:endParaRPr lang="en-US" sz="2100" dirty="0">
              <a:solidFill>
                <a:schemeClr val="hlink"/>
              </a:solidFill>
              <a:latin typeface="Palatino Linotype" pitchFamily="18" charset="0"/>
            </a:endParaRPr>
          </a:p>
        </p:txBody>
      </p:sp>
      <p:sp>
        <p:nvSpPr>
          <p:cNvPr id="10246" name="Rectangle 6">
            <a:extLst>
              <a:ext uri="{FF2B5EF4-FFF2-40B4-BE49-F238E27FC236}">
                <a16:creationId xmlns:a16="http://schemas.microsoft.com/office/drawing/2014/main" id="{7DE970BC-B368-470A-8C82-9A332683DE1F}"/>
              </a:ext>
            </a:extLst>
          </p:cNvPr>
          <p:cNvSpPr>
            <a:spLocks noGrp="1" noChangeArrowheads="1"/>
          </p:cNvSpPr>
          <p:nvPr>
            <p:ph sz="quarter" idx="3"/>
          </p:nvPr>
        </p:nvSpPr>
        <p:spPr>
          <a:xfrm>
            <a:off x="6934200" y="4114800"/>
            <a:ext cx="3200400" cy="1981200"/>
          </a:xfrm>
        </p:spPr>
        <p:txBody>
          <a:bodyPr/>
          <a:lstStyle/>
          <a:p>
            <a:pPr>
              <a:defRPr/>
            </a:pPr>
            <a:endParaRPr lang="en-US" sz="2100" dirty="0">
              <a:solidFill>
                <a:schemeClr val="hlink"/>
              </a:solidFill>
              <a:latin typeface="Palatino Linotype" pitchFamily="18" charset="0"/>
            </a:endParaRPr>
          </a:p>
        </p:txBody>
      </p:sp>
      <p:pic>
        <p:nvPicPr>
          <p:cNvPr id="30726" name="Picture 8" descr="The X and Y chromosomes">
            <a:extLst>
              <a:ext uri="{FF2B5EF4-FFF2-40B4-BE49-F238E27FC236}">
                <a16:creationId xmlns:a16="http://schemas.microsoft.com/office/drawing/2014/main" id="{150CF7CF-A8E9-4570-BC36-304D8A881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295400"/>
            <a:ext cx="3200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ED691BD9-579E-4C67-93A3-AB2417BF5551}"/>
              </a:ext>
            </a:extLst>
          </p:cNvPr>
          <p:cNvSpPr>
            <a:spLocks noGrp="1" noChangeArrowheads="1"/>
          </p:cNvSpPr>
          <p:nvPr>
            <p:ph type="title"/>
          </p:nvPr>
        </p:nvSpPr>
        <p:spPr/>
        <p:txBody>
          <a:bodyPr/>
          <a:lstStyle/>
          <a:p>
            <a:pPr>
              <a:defRPr/>
            </a:pPr>
            <a:r>
              <a:rPr lang="en-US" sz="5400">
                <a:solidFill>
                  <a:schemeClr val="hlink"/>
                </a:solidFill>
                <a:latin typeface="Palatino Linotype" pitchFamily="18" charset="0"/>
              </a:rPr>
              <a:t>Genetics</a:t>
            </a:r>
          </a:p>
        </p:txBody>
      </p:sp>
      <p:sp>
        <p:nvSpPr>
          <p:cNvPr id="11267" name="Rectangle 3">
            <a:extLst>
              <a:ext uri="{FF2B5EF4-FFF2-40B4-BE49-F238E27FC236}">
                <a16:creationId xmlns:a16="http://schemas.microsoft.com/office/drawing/2014/main" id="{2855E021-BB81-4616-B01E-88016470FD6E}"/>
              </a:ext>
            </a:extLst>
          </p:cNvPr>
          <p:cNvSpPr>
            <a:spLocks noGrp="1" noChangeArrowheads="1"/>
          </p:cNvSpPr>
          <p:nvPr>
            <p:ph type="body" sz="half" idx="1"/>
          </p:nvPr>
        </p:nvSpPr>
        <p:spPr>
          <a:xfrm>
            <a:off x="2286000" y="1905000"/>
            <a:ext cx="4191000" cy="4648200"/>
          </a:xfrm>
        </p:spPr>
        <p:txBody>
          <a:bodyPr>
            <a:normAutofit lnSpcReduction="10000"/>
          </a:bodyPr>
          <a:lstStyle/>
          <a:p>
            <a:pPr>
              <a:lnSpc>
                <a:spcPct val="80000"/>
              </a:lnSpc>
              <a:defRPr/>
            </a:pPr>
            <a:r>
              <a:rPr lang="en-US" sz="2000" dirty="0">
                <a:solidFill>
                  <a:schemeClr val="hlink"/>
                </a:solidFill>
                <a:latin typeface="Palatino Linotype" pitchFamily="18" charset="0"/>
              </a:rPr>
              <a:t>Simple Inheritance – (Qualitative traits) : simple coat colors, polled </a:t>
            </a:r>
            <a:r>
              <a:rPr lang="en-US" sz="2000" dirty="0" err="1">
                <a:solidFill>
                  <a:schemeClr val="hlink"/>
                </a:solidFill>
                <a:latin typeface="Palatino Linotype" pitchFamily="18" charset="0"/>
              </a:rPr>
              <a:t>vs</a:t>
            </a:r>
            <a:r>
              <a:rPr lang="en-US" sz="2000" dirty="0">
                <a:solidFill>
                  <a:schemeClr val="hlink"/>
                </a:solidFill>
                <a:latin typeface="Palatino Linotype" pitchFamily="18" charset="0"/>
              </a:rPr>
              <a:t> horned, etc.</a:t>
            </a:r>
          </a:p>
          <a:p>
            <a:pPr lvl="1">
              <a:lnSpc>
                <a:spcPct val="80000"/>
              </a:lnSpc>
              <a:defRPr/>
            </a:pPr>
            <a:r>
              <a:rPr lang="en-US" sz="1800" dirty="0">
                <a:solidFill>
                  <a:schemeClr val="hlink"/>
                </a:solidFill>
                <a:latin typeface="Palatino Linotype" pitchFamily="18" charset="0"/>
              </a:rPr>
              <a:t>Usually dominant gene and recessive gene, but in the case of roan coloring, there is partial or incomplete dominance</a:t>
            </a:r>
          </a:p>
          <a:p>
            <a:pPr>
              <a:lnSpc>
                <a:spcPct val="80000"/>
              </a:lnSpc>
              <a:defRPr/>
            </a:pPr>
            <a:r>
              <a:rPr lang="en-US" sz="2000" dirty="0">
                <a:solidFill>
                  <a:schemeClr val="hlink"/>
                </a:solidFill>
                <a:latin typeface="Palatino Linotype" pitchFamily="18" charset="0"/>
              </a:rPr>
              <a:t>Six types of mating</a:t>
            </a:r>
          </a:p>
          <a:p>
            <a:pPr>
              <a:lnSpc>
                <a:spcPct val="80000"/>
              </a:lnSpc>
              <a:defRPr/>
            </a:pPr>
            <a:r>
              <a:rPr lang="en-US" sz="2000" dirty="0">
                <a:solidFill>
                  <a:schemeClr val="hlink"/>
                </a:solidFill>
                <a:latin typeface="Palatino Linotype" pitchFamily="18" charset="0"/>
              </a:rPr>
              <a:t>Homozygous dominant X Homozygous dominant</a:t>
            </a:r>
          </a:p>
          <a:p>
            <a:pPr lvl="1">
              <a:lnSpc>
                <a:spcPct val="80000"/>
              </a:lnSpc>
              <a:defRPr/>
            </a:pPr>
            <a:r>
              <a:rPr lang="en-US" sz="1800" dirty="0">
                <a:solidFill>
                  <a:schemeClr val="hlink"/>
                </a:solidFill>
                <a:latin typeface="Palatino Linotype" pitchFamily="18" charset="0"/>
              </a:rPr>
              <a:t>BB X BB </a:t>
            </a:r>
          </a:p>
          <a:p>
            <a:pPr>
              <a:lnSpc>
                <a:spcPct val="80000"/>
              </a:lnSpc>
              <a:defRPr/>
            </a:pPr>
            <a:r>
              <a:rPr lang="en-US" sz="2000" dirty="0">
                <a:solidFill>
                  <a:schemeClr val="hlink"/>
                </a:solidFill>
                <a:latin typeface="Palatino Linotype" pitchFamily="18" charset="0"/>
              </a:rPr>
              <a:t>Homozygous dominant X Heterozygous</a:t>
            </a:r>
          </a:p>
          <a:p>
            <a:pPr lvl="1">
              <a:lnSpc>
                <a:spcPct val="80000"/>
              </a:lnSpc>
              <a:defRPr/>
            </a:pPr>
            <a:r>
              <a:rPr lang="en-US" sz="1800" dirty="0">
                <a:solidFill>
                  <a:schemeClr val="hlink"/>
                </a:solidFill>
                <a:latin typeface="Palatino Linotype" pitchFamily="18" charset="0"/>
              </a:rPr>
              <a:t>BB X Bb</a:t>
            </a:r>
          </a:p>
          <a:p>
            <a:pPr>
              <a:lnSpc>
                <a:spcPct val="80000"/>
              </a:lnSpc>
              <a:defRPr/>
            </a:pPr>
            <a:r>
              <a:rPr lang="en-US" sz="2000" dirty="0">
                <a:solidFill>
                  <a:schemeClr val="hlink"/>
                </a:solidFill>
                <a:latin typeface="Palatino Linotype" pitchFamily="18" charset="0"/>
              </a:rPr>
              <a:t>Homozygous dominant X Homozygous recessive</a:t>
            </a:r>
          </a:p>
          <a:p>
            <a:pPr lvl="1">
              <a:lnSpc>
                <a:spcPct val="80000"/>
              </a:lnSpc>
              <a:defRPr/>
            </a:pPr>
            <a:r>
              <a:rPr lang="en-US" sz="1800" dirty="0">
                <a:solidFill>
                  <a:schemeClr val="hlink"/>
                </a:solidFill>
                <a:latin typeface="Palatino Linotype" pitchFamily="18" charset="0"/>
              </a:rPr>
              <a:t>BB X bb</a:t>
            </a:r>
          </a:p>
        </p:txBody>
      </p:sp>
      <p:graphicFrame>
        <p:nvGraphicFramePr>
          <p:cNvPr id="11311" name="Group 47">
            <a:extLst>
              <a:ext uri="{FF2B5EF4-FFF2-40B4-BE49-F238E27FC236}">
                <a16:creationId xmlns:a16="http://schemas.microsoft.com/office/drawing/2014/main" id="{8C20A920-5FD4-49DD-9FCA-E71284E56D2B}"/>
              </a:ext>
            </a:extLst>
          </p:cNvPr>
          <p:cNvGraphicFramePr>
            <a:graphicFrameLocks noGrp="1"/>
          </p:cNvGraphicFramePr>
          <p:nvPr>
            <p:ph sz="quarter" idx="2"/>
          </p:nvPr>
        </p:nvGraphicFramePr>
        <p:xfrm>
          <a:off x="7010400" y="3276600"/>
          <a:ext cx="2057400" cy="1079500"/>
        </p:xfrm>
        <a:graphic>
          <a:graphicData uri="http://schemas.openxmlformats.org/drawingml/2006/table">
            <a:tbl>
              <a:tblPr/>
              <a:tblGrid>
                <a:gridCol w="102870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tblGrid>
              <a:tr h="59196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Palatino Linotype" pitchFamily="18" charset="0"/>
                        </a:rPr>
                        <a:t>BB</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Palatino Linotype" pitchFamily="18" charset="0"/>
                        </a:rPr>
                        <a:t>Bb</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7536">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Palatino Linotype" pitchFamily="18" charset="0"/>
                        </a:rPr>
                        <a:t>BB</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Palatino Linotype" pitchFamily="18" charset="0"/>
                        </a:rPr>
                        <a:t>Bb</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1759" name="Text Box 17">
            <a:extLst>
              <a:ext uri="{FF2B5EF4-FFF2-40B4-BE49-F238E27FC236}">
                <a16:creationId xmlns:a16="http://schemas.microsoft.com/office/drawing/2014/main" id="{9DE6CAFF-F9AC-47BA-81EA-19F5ECE9DCB2}"/>
              </a:ext>
            </a:extLst>
          </p:cNvPr>
          <p:cNvSpPr txBox="1">
            <a:spLocks noChangeArrowheads="1"/>
          </p:cNvSpPr>
          <p:nvPr/>
        </p:nvSpPr>
        <p:spPr bwMode="auto">
          <a:xfrm>
            <a:off x="7162800" y="1219201"/>
            <a:ext cx="4074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sp>
        <p:nvSpPr>
          <p:cNvPr id="31760" name="Text Box 18">
            <a:extLst>
              <a:ext uri="{FF2B5EF4-FFF2-40B4-BE49-F238E27FC236}">
                <a16:creationId xmlns:a16="http://schemas.microsoft.com/office/drawing/2014/main" id="{089C77E0-44EC-42DB-A49E-3734BAB09D49}"/>
              </a:ext>
            </a:extLst>
          </p:cNvPr>
          <p:cNvSpPr txBox="1">
            <a:spLocks noChangeArrowheads="1"/>
          </p:cNvSpPr>
          <p:nvPr/>
        </p:nvSpPr>
        <p:spPr bwMode="auto">
          <a:xfrm>
            <a:off x="8153400" y="1219201"/>
            <a:ext cx="4074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sp>
        <p:nvSpPr>
          <p:cNvPr id="31761" name="Text Box 19">
            <a:extLst>
              <a:ext uri="{FF2B5EF4-FFF2-40B4-BE49-F238E27FC236}">
                <a16:creationId xmlns:a16="http://schemas.microsoft.com/office/drawing/2014/main" id="{CE2A7342-BBBF-4B1C-B68E-DD6E5AD7C283}"/>
              </a:ext>
            </a:extLst>
          </p:cNvPr>
          <p:cNvSpPr txBox="1">
            <a:spLocks noChangeArrowheads="1"/>
          </p:cNvSpPr>
          <p:nvPr/>
        </p:nvSpPr>
        <p:spPr bwMode="auto">
          <a:xfrm>
            <a:off x="6477000" y="1676401"/>
            <a:ext cx="4074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sp>
        <p:nvSpPr>
          <p:cNvPr id="31762" name="Text Box 20">
            <a:extLst>
              <a:ext uri="{FF2B5EF4-FFF2-40B4-BE49-F238E27FC236}">
                <a16:creationId xmlns:a16="http://schemas.microsoft.com/office/drawing/2014/main" id="{B792E314-9919-45C9-AE5E-D8E9EE9847C5}"/>
              </a:ext>
            </a:extLst>
          </p:cNvPr>
          <p:cNvSpPr txBox="1">
            <a:spLocks noChangeArrowheads="1"/>
          </p:cNvSpPr>
          <p:nvPr/>
        </p:nvSpPr>
        <p:spPr bwMode="auto">
          <a:xfrm>
            <a:off x="6477000" y="2286001"/>
            <a:ext cx="4074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graphicFrame>
        <p:nvGraphicFramePr>
          <p:cNvPr id="11312" name="Group 48">
            <a:extLst>
              <a:ext uri="{FF2B5EF4-FFF2-40B4-BE49-F238E27FC236}">
                <a16:creationId xmlns:a16="http://schemas.microsoft.com/office/drawing/2014/main" id="{9A26BB25-220B-4AB7-BE42-E04494369BA0}"/>
              </a:ext>
            </a:extLst>
          </p:cNvPr>
          <p:cNvGraphicFramePr>
            <a:graphicFrameLocks noGrp="1"/>
          </p:cNvGraphicFramePr>
          <p:nvPr>
            <p:ph sz="quarter" idx="3"/>
          </p:nvPr>
        </p:nvGraphicFramePr>
        <p:xfrm>
          <a:off x="7010400" y="5029200"/>
          <a:ext cx="2057400" cy="1143000"/>
        </p:xfrm>
        <a:graphic>
          <a:graphicData uri="http://schemas.openxmlformats.org/drawingml/2006/table">
            <a:tbl>
              <a:tblPr/>
              <a:tblGrid>
                <a:gridCol w="102870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Palatino Linotype" pitchFamily="18" charset="0"/>
                        </a:rPr>
                        <a:t>Bb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Palatino Linotype" pitchFamily="18" charset="0"/>
                        </a:rPr>
                        <a:t>Bb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Palatino Linotype" pitchFamily="18" charset="0"/>
                        </a:rPr>
                        <a:t>Bb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Palatino Linotype" pitchFamily="18" charset="0"/>
                        </a:rPr>
                        <a:t>Bb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1299" name="Group 35">
            <a:extLst>
              <a:ext uri="{FF2B5EF4-FFF2-40B4-BE49-F238E27FC236}">
                <a16:creationId xmlns:a16="http://schemas.microsoft.com/office/drawing/2014/main" id="{DA0FC3FC-9EEB-435D-8899-62C0D4D932AB}"/>
              </a:ext>
            </a:extLst>
          </p:cNvPr>
          <p:cNvGraphicFramePr>
            <a:graphicFrameLocks noGrp="1"/>
          </p:cNvGraphicFramePr>
          <p:nvPr/>
        </p:nvGraphicFramePr>
        <p:xfrm>
          <a:off x="6934200" y="1676400"/>
          <a:ext cx="2133600" cy="1093788"/>
        </p:xfrm>
        <a:graphic>
          <a:graphicData uri="http://schemas.openxmlformats.org/drawingml/2006/table">
            <a:tbl>
              <a:tblPr/>
              <a:tblGrid>
                <a:gridCol w="10668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tblGrid>
              <a:tr h="606249">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Palatino Linotype" pitchFamily="18" charset="0"/>
                        </a:rPr>
                        <a:t>BB</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Palatino Linotype" pitchFamily="18" charset="0"/>
                        </a:rPr>
                        <a:t>BB</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7539">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Palatino Linotype" pitchFamily="18" charset="0"/>
                        </a:rPr>
                        <a:t>BB</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Palatino Linotype" pitchFamily="18" charset="0"/>
                        </a:rPr>
                        <a:t>BB</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1785" name="Text Box 49">
            <a:extLst>
              <a:ext uri="{FF2B5EF4-FFF2-40B4-BE49-F238E27FC236}">
                <a16:creationId xmlns:a16="http://schemas.microsoft.com/office/drawing/2014/main" id="{BDD151C6-A1DE-420E-988C-A298598A4B5D}"/>
              </a:ext>
            </a:extLst>
          </p:cNvPr>
          <p:cNvSpPr txBox="1">
            <a:spLocks noChangeArrowheads="1"/>
          </p:cNvSpPr>
          <p:nvPr/>
        </p:nvSpPr>
        <p:spPr bwMode="auto">
          <a:xfrm>
            <a:off x="8229600" y="2819401"/>
            <a:ext cx="3706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sp>
        <p:nvSpPr>
          <p:cNvPr id="31786" name="Text Box 50">
            <a:extLst>
              <a:ext uri="{FF2B5EF4-FFF2-40B4-BE49-F238E27FC236}">
                <a16:creationId xmlns:a16="http://schemas.microsoft.com/office/drawing/2014/main" id="{DB27641E-A5AE-441B-A8F1-CCFF0F99A938}"/>
              </a:ext>
            </a:extLst>
          </p:cNvPr>
          <p:cNvSpPr txBox="1">
            <a:spLocks noChangeArrowheads="1"/>
          </p:cNvSpPr>
          <p:nvPr/>
        </p:nvSpPr>
        <p:spPr bwMode="auto">
          <a:xfrm>
            <a:off x="7239000" y="2819401"/>
            <a:ext cx="4074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sp>
        <p:nvSpPr>
          <p:cNvPr id="31787" name="Text Box 51">
            <a:extLst>
              <a:ext uri="{FF2B5EF4-FFF2-40B4-BE49-F238E27FC236}">
                <a16:creationId xmlns:a16="http://schemas.microsoft.com/office/drawing/2014/main" id="{1A350613-02E9-4C04-A4E7-DA0D441719C5}"/>
              </a:ext>
            </a:extLst>
          </p:cNvPr>
          <p:cNvSpPr txBox="1">
            <a:spLocks noChangeArrowheads="1"/>
          </p:cNvSpPr>
          <p:nvPr/>
        </p:nvSpPr>
        <p:spPr bwMode="auto">
          <a:xfrm>
            <a:off x="6553200" y="3276601"/>
            <a:ext cx="4074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sp>
        <p:nvSpPr>
          <p:cNvPr id="31788" name="Text Box 52">
            <a:extLst>
              <a:ext uri="{FF2B5EF4-FFF2-40B4-BE49-F238E27FC236}">
                <a16:creationId xmlns:a16="http://schemas.microsoft.com/office/drawing/2014/main" id="{D71A2A16-7896-4330-870D-3BD347D2E0F5}"/>
              </a:ext>
            </a:extLst>
          </p:cNvPr>
          <p:cNvSpPr txBox="1">
            <a:spLocks noChangeArrowheads="1"/>
          </p:cNvSpPr>
          <p:nvPr/>
        </p:nvSpPr>
        <p:spPr bwMode="auto">
          <a:xfrm>
            <a:off x="6553200" y="3810001"/>
            <a:ext cx="4074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sp>
        <p:nvSpPr>
          <p:cNvPr id="31789" name="Text Box 53">
            <a:extLst>
              <a:ext uri="{FF2B5EF4-FFF2-40B4-BE49-F238E27FC236}">
                <a16:creationId xmlns:a16="http://schemas.microsoft.com/office/drawing/2014/main" id="{F7EF4E61-37FD-4323-B6BA-1B979B593B2C}"/>
              </a:ext>
            </a:extLst>
          </p:cNvPr>
          <p:cNvSpPr txBox="1">
            <a:spLocks noChangeArrowheads="1"/>
          </p:cNvSpPr>
          <p:nvPr/>
        </p:nvSpPr>
        <p:spPr bwMode="auto">
          <a:xfrm>
            <a:off x="8153400" y="4495801"/>
            <a:ext cx="3706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sp>
        <p:nvSpPr>
          <p:cNvPr id="31790" name="Text Box 54">
            <a:extLst>
              <a:ext uri="{FF2B5EF4-FFF2-40B4-BE49-F238E27FC236}">
                <a16:creationId xmlns:a16="http://schemas.microsoft.com/office/drawing/2014/main" id="{2969BC9B-A41D-4000-88D2-DD3428274C1C}"/>
              </a:ext>
            </a:extLst>
          </p:cNvPr>
          <p:cNvSpPr txBox="1">
            <a:spLocks noChangeArrowheads="1"/>
          </p:cNvSpPr>
          <p:nvPr/>
        </p:nvSpPr>
        <p:spPr bwMode="auto">
          <a:xfrm>
            <a:off x="7162800" y="4495801"/>
            <a:ext cx="3706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sp>
        <p:nvSpPr>
          <p:cNvPr id="31791" name="Text Box 55">
            <a:extLst>
              <a:ext uri="{FF2B5EF4-FFF2-40B4-BE49-F238E27FC236}">
                <a16:creationId xmlns:a16="http://schemas.microsoft.com/office/drawing/2014/main" id="{DD035AF5-1EDF-4EAA-B8F9-749E250A0F5E}"/>
              </a:ext>
            </a:extLst>
          </p:cNvPr>
          <p:cNvSpPr txBox="1">
            <a:spLocks noChangeArrowheads="1"/>
          </p:cNvSpPr>
          <p:nvPr/>
        </p:nvSpPr>
        <p:spPr bwMode="auto">
          <a:xfrm>
            <a:off x="6553200" y="5029201"/>
            <a:ext cx="4074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sp>
        <p:nvSpPr>
          <p:cNvPr id="31792" name="Text Box 56">
            <a:extLst>
              <a:ext uri="{FF2B5EF4-FFF2-40B4-BE49-F238E27FC236}">
                <a16:creationId xmlns:a16="http://schemas.microsoft.com/office/drawing/2014/main" id="{4B101E27-E603-4C92-89A2-63508E6FC8F9}"/>
              </a:ext>
            </a:extLst>
          </p:cNvPr>
          <p:cNvSpPr txBox="1">
            <a:spLocks noChangeArrowheads="1"/>
          </p:cNvSpPr>
          <p:nvPr/>
        </p:nvSpPr>
        <p:spPr bwMode="auto">
          <a:xfrm>
            <a:off x="6553200" y="5638801"/>
            <a:ext cx="4074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sp>
        <p:nvSpPr>
          <p:cNvPr id="31793" name="Text Box 57">
            <a:extLst>
              <a:ext uri="{FF2B5EF4-FFF2-40B4-BE49-F238E27FC236}">
                <a16:creationId xmlns:a16="http://schemas.microsoft.com/office/drawing/2014/main" id="{920E4FD7-8097-44FC-8F42-BEB47AA56F15}"/>
              </a:ext>
            </a:extLst>
          </p:cNvPr>
          <p:cNvSpPr txBox="1">
            <a:spLocks noChangeArrowheads="1"/>
          </p:cNvSpPr>
          <p:nvPr/>
        </p:nvSpPr>
        <p:spPr bwMode="auto">
          <a:xfrm>
            <a:off x="9204326" y="2025651"/>
            <a:ext cx="1101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hlink"/>
                </a:solidFill>
              </a:rPr>
              <a:t>All Black</a:t>
            </a:r>
          </a:p>
        </p:txBody>
      </p:sp>
      <p:sp>
        <p:nvSpPr>
          <p:cNvPr id="31794" name="Text Box 58">
            <a:extLst>
              <a:ext uri="{FF2B5EF4-FFF2-40B4-BE49-F238E27FC236}">
                <a16:creationId xmlns:a16="http://schemas.microsoft.com/office/drawing/2014/main" id="{6C9AE7BC-56B8-4F10-AB1D-8DC7D7A87514}"/>
              </a:ext>
            </a:extLst>
          </p:cNvPr>
          <p:cNvSpPr txBox="1">
            <a:spLocks noChangeArrowheads="1"/>
          </p:cNvSpPr>
          <p:nvPr/>
        </p:nvSpPr>
        <p:spPr bwMode="auto">
          <a:xfrm>
            <a:off x="9220201" y="3505201"/>
            <a:ext cx="1101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hlink"/>
                </a:solidFill>
              </a:rPr>
              <a:t>All Black</a:t>
            </a:r>
          </a:p>
        </p:txBody>
      </p:sp>
      <p:sp>
        <p:nvSpPr>
          <p:cNvPr id="31795" name="Text Box 59">
            <a:extLst>
              <a:ext uri="{FF2B5EF4-FFF2-40B4-BE49-F238E27FC236}">
                <a16:creationId xmlns:a16="http://schemas.microsoft.com/office/drawing/2014/main" id="{FC092445-C27A-45A0-A3C1-43E4137F3CF0}"/>
              </a:ext>
            </a:extLst>
          </p:cNvPr>
          <p:cNvSpPr txBox="1">
            <a:spLocks noChangeArrowheads="1"/>
          </p:cNvSpPr>
          <p:nvPr/>
        </p:nvSpPr>
        <p:spPr bwMode="auto">
          <a:xfrm>
            <a:off x="9296401" y="5257801"/>
            <a:ext cx="1101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hlink"/>
                </a:solidFill>
              </a:rPr>
              <a:t>All Black</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D0CC37B2-71AE-4EC0-AD9A-DAEB62E07B12}"/>
              </a:ext>
            </a:extLst>
          </p:cNvPr>
          <p:cNvSpPr>
            <a:spLocks noGrp="1" noChangeArrowheads="1"/>
          </p:cNvSpPr>
          <p:nvPr>
            <p:ph type="title"/>
          </p:nvPr>
        </p:nvSpPr>
        <p:spPr/>
        <p:txBody>
          <a:bodyPr/>
          <a:lstStyle/>
          <a:p>
            <a:pPr>
              <a:defRPr/>
            </a:pPr>
            <a:r>
              <a:rPr lang="en-US" sz="5400">
                <a:solidFill>
                  <a:schemeClr val="hlink"/>
                </a:solidFill>
                <a:latin typeface="Palatino Linotype" pitchFamily="18" charset="0"/>
              </a:rPr>
              <a:t>Genetics</a:t>
            </a:r>
          </a:p>
        </p:txBody>
      </p:sp>
      <p:sp>
        <p:nvSpPr>
          <p:cNvPr id="12291" name="Rectangle 3">
            <a:extLst>
              <a:ext uri="{FF2B5EF4-FFF2-40B4-BE49-F238E27FC236}">
                <a16:creationId xmlns:a16="http://schemas.microsoft.com/office/drawing/2014/main" id="{AF02E96B-C32D-412B-B4DA-6873EF22F9F1}"/>
              </a:ext>
            </a:extLst>
          </p:cNvPr>
          <p:cNvSpPr>
            <a:spLocks noGrp="1" noChangeArrowheads="1"/>
          </p:cNvSpPr>
          <p:nvPr>
            <p:ph type="body" sz="half" idx="1"/>
          </p:nvPr>
        </p:nvSpPr>
        <p:spPr/>
        <p:txBody>
          <a:bodyPr/>
          <a:lstStyle/>
          <a:p>
            <a:pPr>
              <a:defRPr/>
            </a:pPr>
            <a:r>
              <a:rPr lang="en-US" sz="2400" dirty="0">
                <a:solidFill>
                  <a:schemeClr val="hlink"/>
                </a:solidFill>
                <a:latin typeface="Palatino Linotype" pitchFamily="18" charset="0"/>
              </a:rPr>
              <a:t>Heterozygous X Heterozygous</a:t>
            </a:r>
          </a:p>
          <a:p>
            <a:pPr lvl="1">
              <a:defRPr/>
            </a:pPr>
            <a:r>
              <a:rPr lang="en-US" dirty="0">
                <a:solidFill>
                  <a:schemeClr val="hlink"/>
                </a:solidFill>
                <a:latin typeface="Palatino Linotype" pitchFamily="18" charset="0"/>
              </a:rPr>
              <a:t>Bb X Bb</a:t>
            </a:r>
          </a:p>
          <a:p>
            <a:pPr>
              <a:defRPr/>
            </a:pPr>
            <a:r>
              <a:rPr lang="en-US" sz="2400" dirty="0">
                <a:solidFill>
                  <a:schemeClr val="hlink"/>
                </a:solidFill>
                <a:latin typeface="Palatino Linotype" pitchFamily="18" charset="0"/>
              </a:rPr>
              <a:t>Heterozygous X Homozygous recessive</a:t>
            </a:r>
          </a:p>
          <a:p>
            <a:pPr lvl="1">
              <a:defRPr/>
            </a:pPr>
            <a:r>
              <a:rPr lang="en-US" dirty="0">
                <a:solidFill>
                  <a:schemeClr val="hlink"/>
                </a:solidFill>
                <a:latin typeface="Palatino Linotype" pitchFamily="18" charset="0"/>
              </a:rPr>
              <a:t>bb X Bb</a:t>
            </a:r>
          </a:p>
          <a:p>
            <a:pPr>
              <a:defRPr/>
            </a:pPr>
            <a:r>
              <a:rPr lang="en-US" sz="2400" dirty="0">
                <a:solidFill>
                  <a:schemeClr val="hlink"/>
                </a:solidFill>
                <a:latin typeface="Palatino Linotype" pitchFamily="18" charset="0"/>
              </a:rPr>
              <a:t>Homozygous recessive X Homozygous recessive</a:t>
            </a:r>
          </a:p>
          <a:p>
            <a:pPr lvl="1">
              <a:defRPr/>
            </a:pPr>
            <a:r>
              <a:rPr lang="en-US" dirty="0">
                <a:solidFill>
                  <a:schemeClr val="hlink"/>
                </a:solidFill>
                <a:latin typeface="Palatino Linotype" pitchFamily="18" charset="0"/>
              </a:rPr>
              <a:t>bb X bb</a:t>
            </a:r>
          </a:p>
          <a:p>
            <a:pPr>
              <a:defRPr/>
            </a:pPr>
            <a:endParaRPr lang="en-US" sz="2600" dirty="0">
              <a:latin typeface="Palatino Linotype" pitchFamily="18" charset="0"/>
            </a:endParaRPr>
          </a:p>
        </p:txBody>
      </p:sp>
      <p:graphicFrame>
        <p:nvGraphicFramePr>
          <p:cNvPr id="12334" name="Group 46">
            <a:extLst>
              <a:ext uri="{FF2B5EF4-FFF2-40B4-BE49-F238E27FC236}">
                <a16:creationId xmlns:a16="http://schemas.microsoft.com/office/drawing/2014/main" id="{62EA4D71-AC99-42B9-BCBB-0F075ED5D124}"/>
              </a:ext>
            </a:extLst>
          </p:cNvPr>
          <p:cNvGraphicFramePr>
            <a:graphicFrameLocks noGrp="1"/>
          </p:cNvGraphicFramePr>
          <p:nvPr>
            <p:ph sz="quarter" idx="2"/>
          </p:nvPr>
        </p:nvGraphicFramePr>
        <p:xfrm>
          <a:off x="6934200" y="3200400"/>
          <a:ext cx="1981200" cy="1079500"/>
        </p:xfrm>
        <a:graphic>
          <a:graphicData uri="http://schemas.openxmlformats.org/drawingml/2006/table">
            <a:tbl>
              <a:tblPr/>
              <a:tblGrid>
                <a:gridCol w="990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tblGrid>
              <a:tr h="59196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Palatino Linotype" pitchFamily="18" charset="0"/>
                        </a:rPr>
                        <a:t>Bb</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Palatino Linotype" pitchFamily="18" charset="0"/>
                        </a:rPr>
                        <a:t>bb</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7536">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Palatino Linotype" pitchFamily="18" charset="0"/>
                        </a:rPr>
                        <a:t>Bb</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Palatino Linotype" pitchFamily="18" charset="0"/>
                        </a:rPr>
                        <a:t>bb</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2333" name="Group 45">
            <a:extLst>
              <a:ext uri="{FF2B5EF4-FFF2-40B4-BE49-F238E27FC236}">
                <a16:creationId xmlns:a16="http://schemas.microsoft.com/office/drawing/2014/main" id="{4114A8E8-FDB4-4C86-BF9D-D58E6B4D9FB0}"/>
              </a:ext>
            </a:extLst>
          </p:cNvPr>
          <p:cNvGraphicFramePr>
            <a:graphicFrameLocks noGrp="1"/>
          </p:cNvGraphicFramePr>
          <p:nvPr>
            <p:ph sz="quarter" idx="3"/>
          </p:nvPr>
        </p:nvGraphicFramePr>
        <p:xfrm>
          <a:off x="6934200" y="4800600"/>
          <a:ext cx="1981200" cy="1079500"/>
        </p:xfrm>
        <a:graphic>
          <a:graphicData uri="http://schemas.openxmlformats.org/drawingml/2006/table">
            <a:tbl>
              <a:tblPr/>
              <a:tblGrid>
                <a:gridCol w="990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tblGrid>
              <a:tr h="59196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Palatino Linotype" pitchFamily="18" charset="0"/>
                        </a:rPr>
                        <a:t>bb</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Palatino Linotype" pitchFamily="18" charset="0"/>
                        </a:rPr>
                        <a:t>bb</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7536">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Palatino Linotype" pitchFamily="18" charset="0"/>
                        </a:rPr>
                        <a:t>bb</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Palatino Linotype" pitchFamily="18" charset="0"/>
                        </a:rPr>
                        <a:t>bb</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2330" name="Group 42">
            <a:extLst>
              <a:ext uri="{FF2B5EF4-FFF2-40B4-BE49-F238E27FC236}">
                <a16:creationId xmlns:a16="http://schemas.microsoft.com/office/drawing/2014/main" id="{3F1875B6-5657-48AD-AE43-979F314C6271}"/>
              </a:ext>
            </a:extLst>
          </p:cNvPr>
          <p:cNvGraphicFramePr>
            <a:graphicFrameLocks noGrp="1"/>
          </p:cNvGraphicFramePr>
          <p:nvPr/>
        </p:nvGraphicFramePr>
        <p:xfrm>
          <a:off x="6934200" y="1676400"/>
          <a:ext cx="1981200" cy="1093788"/>
        </p:xfrm>
        <a:graphic>
          <a:graphicData uri="http://schemas.openxmlformats.org/drawingml/2006/table">
            <a:tbl>
              <a:tblPr/>
              <a:tblGrid>
                <a:gridCol w="919163">
                  <a:extLst>
                    <a:ext uri="{9D8B030D-6E8A-4147-A177-3AD203B41FA5}">
                      <a16:colId xmlns:a16="http://schemas.microsoft.com/office/drawing/2014/main" val="20000"/>
                    </a:ext>
                  </a:extLst>
                </a:gridCol>
                <a:gridCol w="1062037">
                  <a:extLst>
                    <a:ext uri="{9D8B030D-6E8A-4147-A177-3AD203B41FA5}">
                      <a16:colId xmlns:a16="http://schemas.microsoft.com/office/drawing/2014/main" val="20001"/>
                    </a:ext>
                  </a:extLst>
                </a:gridCol>
              </a:tblGrid>
              <a:tr h="606249">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Palatino Linotype" pitchFamily="18" charset="0"/>
                        </a:rPr>
                        <a:t>BB</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Palatino Linotype" pitchFamily="18" charset="0"/>
                        </a:rPr>
                        <a:t>Bb</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7539">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Palatino Linotype" pitchFamily="18" charset="0"/>
                        </a:rPr>
                        <a:t>Bb</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a:ln>
                            <a:noFill/>
                          </a:ln>
                          <a:solidFill>
                            <a:schemeClr val="hlink"/>
                          </a:solidFill>
                          <a:effectLst/>
                          <a:latin typeface="Palatino Linotype" pitchFamily="18" charset="0"/>
                        </a:rPr>
                        <a:t>bb</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2805" name="Text Box 47">
            <a:extLst>
              <a:ext uri="{FF2B5EF4-FFF2-40B4-BE49-F238E27FC236}">
                <a16:creationId xmlns:a16="http://schemas.microsoft.com/office/drawing/2014/main" id="{1E84147B-D5B9-4957-82C8-8A288B4AAF4F}"/>
              </a:ext>
            </a:extLst>
          </p:cNvPr>
          <p:cNvSpPr txBox="1">
            <a:spLocks noChangeArrowheads="1"/>
          </p:cNvSpPr>
          <p:nvPr/>
        </p:nvSpPr>
        <p:spPr bwMode="auto">
          <a:xfrm>
            <a:off x="7086600" y="1143001"/>
            <a:ext cx="4074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sp>
        <p:nvSpPr>
          <p:cNvPr id="32806" name="Text Box 48">
            <a:extLst>
              <a:ext uri="{FF2B5EF4-FFF2-40B4-BE49-F238E27FC236}">
                <a16:creationId xmlns:a16="http://schemas.microsoft.com/office/drawing/2014/main" id="{AC5F192D-A4E2-47AC-810E-FBE1FD6916C4}"/>
              </a:ext>
            </a:extLst>
          </p:cNvPr>
          <p:cNvSpPr txBox="1">
            <a:spLocks noChangeArrowheads="1"/>
          </p:cNvSpPr>
          <p:nvPr/>
        </p:nvSpPr>
        <p:spPr bwMode="auto">
          <a:xfrm>
            <a:off x="8077200" y="1143001"/>
            <a:ext cx="3706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sp>
        <p:nvSpPr>
          <p:cNvPr id="32807" name="Text Box 49">
            <a:extLst>
              <a:ext uri="{FF2B5EF4-FFF2-40B4-BE49-F238E27FC236}">
                <a16:creationId xmlns:a16="http://schemas.microsoft.com/office/drawing/2014/main" id="{015AD14E-3511-466E-B0D0-89725818560E}"/>
              </a:ext>
            </a:extLst>
          </p:cNvPr>
          <p:cNvSpPr txBox="1">
            <a:spLocks noChangeArrowheads="1"/>
          </p:cNvSpPr>
          <p:nvPr/>
        </p:nvSpPr>
        <p:spPr bwMode="auto">
          <a:xfrm>
            <a:off x="6477000" y="1676401"/>
            <a:ext cx="4074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sp>
        <p:nvSpPr>
          <p:cNvPr id="32808" name="Text Box 50">
            <a:extLst>
              <a:ext uri="{FF2B5EF4-FFF2-40B4-BE49-F238E27FC236}">
                <a16:creationId xmlns:a16="http://schemas.microsoft.com/office/drawing/2014/main" id="{50CBABD5-C254-4840-B0FA-E7B888360810}"/>
              </a:ext>
            </a:extLst>
          </p:cNvPr>
          <p:cNvSpPr txBox="1">
            <a:spLocks noChangeArrowheads="1"/>
          </p:cNvSpPr>
          <p:nvPr/>
        </p:nvSpPr>
        <p:spPr bwMode="auto">
          <a:xfrm>
            <a:off x="6477000" y="2286001"/>
            <a:ext cx="3706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sp>
        <p:nvSpPr>
          <p:cNvPr id="32809" name="Text Box 51">
            <a:extLst>
              <a:ext uri="{FF2B5EF4-FFF2-40B4-BE49-F238E27FC236}">
                <a16:creationId xmlns:a16="http://schemas.microsoft.com/office/drawing/2014/main" id="{A47381F1-30D9-4941-A0BF-E67733A0CC6C}"/>
              </a:ext>
            </a:extLst>
          </p:cNvPr>
          <p:cNvSpPr txBox="1">
            <a:spLocks noChangeArrowheads="1"/>
          </p:cNvSpPr>
          <p:nvPr/>
        </p:nvSpPr>
        <p:spPr bwMode="auto">
          <a:xfrm>
            <a:off x="8153400" y="2743201"/>
            <a:ext cx="3706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sp>
        <p:nvSpPr>
          <p:cNvPr id="32810" name="Text Box 52">
            <a:extLst>
              <a:ext uri="{FF2B5EF4-FFF2-40B4-BE49-F238E27FC236}">
                <a16:creationId xmlns:a16="http://schemas.microsoft.com/office/drawing/2014/main" id="{4D7EA589-0F8E-45CE-BA59-6D369508D876}"/>
              </a:ext>
            </a:extLst>
          </p:cNvPr>
          <p:cNvSpPr txBox="1">
            <a:spLocks noChangeArrowheads="1"/>
          </p:cNvSpPr>
          <p:nvPr/>
        </p:nvSpPr>
        <p:spPr bwMode="auto">
          <a:xfrm>
            <a:off x="7162800" y="2743201"/>
            <a:ext cx="4074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sp>
        <p:nvSpPr>
          <p:cNvPr id="32811" name="Text Box 53">
            <a:extLst>
              <a:ext uri="{FF2B5EF4-FFF2-40B4-BE49-F238E27FC236}">
                <a16:creationId xmlns:a16="http://schemas.microsoft.com/office/drawing/2014/main" id="{FBEDA14A-CA32-4027-8331-33580B7B21C8}"/>
              </a:ext>
            </a:extLst>
          </p:cNvPr>
          <p:cNvSpPr txBox="1">
            <a:spLocks noChangeArrowheads="1"/>
          </p:cNvSpPr>
          <p:nvPr/>
        </p:nvSpPr>
        <p:spPr bwMode="auto">
          <a:xfrm>
            <a:off x="6477000" y="3200401"/>
            <a:ext cx="3706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sp>
        <p:nvSpPr>
          <p:cNvPr id="32812" name="Text Box 54">
            <a:extLst>
              <a:ext uri="{FF2B5EF4-FFF2-40B4-BE49-F238E27FC236}">
                <a16:creationId xmlns:a16="http://schemas.microsoft.com/office/drawing/2014/main" id="{78353825-E844-41AC-AC79-DE114A2B31A6}"/>
              </a:ext>
            </a:extLst>
          </p:cNvPr>
          <p:cNvSpPr txBox="1">
            <a:spLocks noChangeArrowheads="1"/>
          </p:cNvSpPr>
          <p:nvPr/>
        </p:nvSpPr>
        <p:spPr bwMode="auto">
          <a:xfrm>
            <a:off x="6477000" y="3810001"/>
            <a:ext cx="3706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sp>
        <p:nvSpPr>
          <p:cNvPr id="32813" name="Text Box 55">
            <a:extLst>
              <a:ext uri="{FF2B5EF4-FFF2-40B4-BE49-F238E27FC236}">
                <a16:creationId xmlns:a16="http://schemas.microsoft.com/office/drawing/2014/main" id="{5A052E10-0418-4316-AA84-72286A9A3009}"/>
              </a:ext>
            </a:extLst>
          </p:cNvPr>
          <p:cNvSpPr txBox="1">
            <a:spLocks noChangeArrowheads="1"/>
          </p:cNvSpPr>
          <p:nvPr/>
        </p:nvSpPr>
        <p:spPr bwMode="auto">
          <a:xfrm>
            <a:off x="8153400" y="4343401"/>
            <a:ext cx="3706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sp>
        <p:nvSpPr>
          <p:cNvPr id="32814" name="Text Box 56">
            <a:extLst>
              <a:ext uri="{FF2B5EF4-FFF2-40B4-BE49-F238E27FC236}">
                <a16:creationId xmlns:a16="http://schemas.microsoft.com/office/drawing/2014/main" id="{5E3DAA2A-966E-43C8-AD66-FE736AB13449}"/>
              </a:ext>
            </a:extLst>
          </p:cNvPr>
          <p:cNvSpPr txBox="1">
            <a:spLocks noChangeArrowheads="1"/>
          </p:cNvSpPr>
          <p:nvPr/>
        </p:nvSpPr>
        <p:spPr bwMode="auto">
          <a:xfrm>
            <a:off x="7162800" y="4343401"/>
            <a:ext cx="3706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sp>
        <p:nvSpPr>
          <p:cNvPr id="32815" name="Text Box 57">
            <a:extLst>
              <a:ext uri="{FF2B5EF4-FFF2-40B4-BE49-F238E27FC236}">
                <a16:creationId xmlns:a16="http://schemas.microsoft.com/office/drawing/2014/main" id="{5753F763-A553-4A1A-8994-3956EC0941F4}"/>
              </a:ext>
            </a:extLst>
          </p:cNvPr>
          <p:cNvSpPr txBox="1">
            <a:spLocks noChangeArrowheads="1"/>
          </p:cNvSpPr>
          <p:nvPr/>
        </p:nvSpPr>
        <p:spPr bwMode="auto">
          <a:xfrm>
            <a:off x="6477000" y="4800601"/>
            <a:ext cx="3706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sp>
        <p:nvSpPr>
          <p:cNvPr id="32816" name="Text Box 58">
            <a:extLst>
              <a:ext uri="{FF2B5EF4-FFF2-40B4-BE49-F238E27FC236}">
                <a16:creationId xmlns:a16="http://schemas.microsoft.com/office/drawing/2014/main" id="{E776FF96-BCA4-411C-AC75-240DBD149723}"/>
              </a:ext>
            </a:extLst>
          </p:cNvPr>
          <p:cNvSpPr txBox="1">
            <a:spLocks noChangeArrowheads="1"/>
          </p:cNvSpPr>
          <p:nvPr/>
        </p:nvSpPr>
        <p:spPr bwMode="auto">
          <a:xfrm>
            <a:off x="6477000" y="5410201"/>
            <a:ext cx="3706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solidFill>
                  <a:schemeClr val="hlink"/>
                </a:solidFill>
              </a:rPr>
              <a:t>b</a:t>
            </a:r>
          </a:p>
        </p:txBody>
      </p:sp>
      <p:sp>
        <p:nvSpPr>
          <p:cNvPr id="32817" name="Text Box 59">
            <a:extLst>
              <a:ext uri="{FF2B5EF4-FFF2-40B4-BE49-F238E27FC236}">
                <a16:creationId xmlns:a16="http://schemas.microsoft.com/office/drawing/2014/main" id="{1A13A99D-217D-448B-BC54-BE5EE5491EC8}"/>
              </a:ext>
            </a:extLst>
          </p:cNvPr>
          <p:cNvSpPr txBox="1">
            <a:spLocks noChangeArrowheads="1"/>
          </p:cNvSpPr>
          <p:nvPr/>
        </p:nvSpPr>
        <p:spPr bwMode="auto">
          <a:xfrm>
            <a:off x="9075739" y="1981200"/>
            <a:ext cx="16850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hlink"/>
                </a:solidFill>
              </a:rPr>
              <a:t>3 Black; 1 Red</a:t>
            </a:r>
          </a:p>
        </p:txBody>
      </p:sp>
      <p:sp>
        <p:nvSpPr>
          <p:cNvPr id="32818" name="Text Box 60">
            <a:extLst>
              <a:ext uri="{FF2B5EF4-FFF2-40B4-BE49-F238E27FC236}">
                <a16:creationId xmlns:a16="http://schemas.microsoft.com/office/drawing/2014/main" id="{42E692E4-5BA1-4A3A-8EAE-095D4F5C6F6A}"/>
              </a:ext>
            </a:extLst>
          </p:cNvPr>
          <p:cNvSpPr txBox="1">
            <a:spLocks noChangeArrowheads="1"/>
          </p:cNvSpPr>
          <p:nvPr/>
        </p:nvSpPr>
        <p:spPr bwMode="auto">
          <a:xfrm>
            <a:off x="9075739" y="3429000"/>
            <a:ext cx="16850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hlink"/>
                </a:solidFill>
              </a:rPr>
              <a:t>2 Black; 2 Red</a:t>
            </a:r>
          </a:p>
        </p:txBody>
      </p:sp>
      <p:sp>
        <p:nvSpPr>
          <p:cNvPr id="32819" name="Text Box 61">
            <a:extLst>
              <a:ext uri="{FF2B5EF4-FFF2-40B4-BE49-F238E27FC236}">
                <a16:creationId xmlns:a16="http://schemas.microsoft.com/office/drawing/2014/main" id="{FD33110F-2B57-4603-84CE-267FFC4954E9}"/>
              </a:ext>
            </a:extLst>
          </p:cNvPr>
          <p:cNvSpPr txBox="1">
            <a:spLocks noChangeArrowheads="1"/>
          </p:cNvSpPr>
          <p:nvPr/>
        </p:nvSpPr>
        <p:spPr bwMode="auto">
          <a:xfrm>
            <a:off x="9075739" y="5029201"/>
            <a:ext cx="954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hlink"/>
                </a:solidFill>
              </a:rPr>
              <a:t>All Red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042D1A9-9736-446D-A1B1-7B72B5449392}"/>
              </a:ext>
            </a:extLst>
          </p:cNvPr>
          <p:cNvSpPr>
            <a:spLocks noGrp="1" noChangeArrowheads="1"/>
          </p:cNvSpPr>
          <p:nvPr>
            <p:ph type="title"/>
          </p:nvPr>
        </p:nvSpPr>
        <p:spPr/>
        <p:txBody>
          <a:bodyPr/>
          <a:lstStyle/>
          <a:p>
            <a:pPr>
              <a:defRPr/>
            </a:pPr>
            <a:r>
              <a:rPr lang="en-US" sz="5400">
                <a:solidFill>
                  <a:schemeClr val="hlink"/>
                </a:solidFill>
                <a:latin typeface="Palatino Linotype" pitchFamily="18" charset="0"/>
              </a:rPr>
              <a:t>Multiple Gene Pairs</a:t>
            </a:r>
          </a:p>
        </p:txBody>
      </p:sp>
      <p:sp>
        <p:nvSpPr>
          <p:cNvPr id="13315" name="Rectangle 3">
            <a:extLst>
              <a:ext uri="{FF2B5EF4-FFF2-40B4-BE49-F238E27FC236}">
                <a16:creationId xmlns:a16="http://schemas.microsoft.com/office/drawing/2014/main" id="{9A4D7E5F-0F01-40C7-9CDA-F79F5CF25EF5}"/>
              </a:ext>
            </a:extLst>
          </p:cNvPr>
          <p:cNvSpPr>
            <a:spLocks noGrp="1" noChangeArrowheads="1"/>
          </p:cNvSpPr>
          <p:nvPr>
            <p:ph type="body" sz="half" idx="1"/>
          </p:nvPr>
        </p:nvSpPr>
        <p:spPr/>
        <p:txBody>
          <a:bodyPr>
            <a:normAutofit lnSpcReduction="10000"/>
          </a:bodyPr>
          <a:lstStyle/>
          <a:p>
            <a:pPr>
              <a:lnSpc>
                <a:spcPct val="90000"/>
              </a:lnSpc>
              <a:defRPr/>
            </a:pPr>
            <a:r>
              <a:rPr lang="en-US" sz="2200" dirty="0">
                <a:solidFill>
                  <a:schemeClr val="hlink"/>
                </a:solidFill>
                <a:latin typeface="Palatino Linotype" pitchFamily="18" charset="0"/>
              </a:rPr>
              <a:t>Multiple-gene inheritance (Quantitative traits): milk production, meat production – characters for which many genes are responsible and for which there are “gradations”</a:t>
            </a:r>
          </a:p>
          <a:p>
            <a:pPr>
              <a:lnSpc>
                <a:spcPct val="90000"/>
              </a:lnSpc>
              <a:defRPr/>
            </a:pPr>
            <a:r>
              <a:rPr lang="en-US" sz="2200" dirty="0">
                <a:solidFill>
                  <a:schemeClr val="hlink"/>
                </a:solidFill>
                <a:latin typeface="Palatino Linotype" pitchFamily="18" charset="0"/>
              </a:rPr>
              <a:t>B = black (dominant); b = red (recessive); P = polled (dominant); p = horned (recessive)</a:t>
            </a:r>
          </a:p>
          <a:p>
            <a:pPr>
              <a:lnSpc>
                <a:spcPct val="90000"/>
              </a:lnSpc>
              <a:defRPr/>
            </a:pPr>
            <a:r>
              <a:rPr lang="en-US" sz="2200" dirty="0">
                <a:solidFill>
                  <a:schemeClr val="hlink"/>
                </a:solidFill>
                <a:latin typeface="Palatino Linotype" pitchFamily="18" charset="0"/>
              </a:rPr>
              <a:t>Heterozygous X Heterozygous (</a:t>
            </a:r>
            <a:r>
              <a:rPr lang="en-US" sz="2200" dirty="0" err="1">
                <a:solidFill>
                  <a:schemeClr val="hlink"/>
                </a:solidFill>
                <a:latin typeface="Palatino Linotype" pitchFamily="18" charset="0"/>
              </a:rPr>
              <a:t>BbPp</a:t>
            </a:r>
            <a:r>
              <a:rPr lang="en-US" sz="2200" dirty="0">
                <a:solidFill>
                  <a:schemeClr val="hlink"/>
                </a:solidFill>
                <a:latin typeface="Palatino Linotype" pitchFamily="18" charset="0"/>
              </a:rPr>
              <a:t> X </a:t>
            </a:r>
            <a:r>
              <a:rPr lang="en-US" sz="2200" dirty="0" err="1">
                <a:solidFill>
                  <a:schemeClr val="hlink"/>
                </a:solidFill>
                <a:latin typeface="Palatino Linotype" pitchFamily="18" charset="0"/>
              </a:rPr>
              <a:t>BbPp</a:t>
            </a:r>
            <a:r>
              <a:rPr lang="en-US" sz="2200" dirty="0">
                <a:solidFill>
                  <a:schemeClr val="hlink"/>
                </a:solidFill>
                <a:latin typeface="Palatino Linotype" pitchFamily="18" charset="0"/>
              </a:rPr>
              <a:t>)</a:t>
            </a:r>
          </a:p>
          <a:p>
            <a:pPr>
              <a:lnSpc>
                <a:spcPct val="90000"/>
              </a:lnSpc>
              <a:defRPr/>
            </a:pPr>
            <a:endParaRPr lang="en-US" sz="2200" dirty="0">
              <a:solidFill>
                <a:schemeClr val="hlink"/>
              </a:solidFill>
              <a:latin typeface="Palatino Linotype" pitchFamily="18" charset="0"/>
            </a:endParaRPr>
          </a:p>
        </p:txBody>
      </p:sp>
      <p:sp>
        <p:nvSpPr>
          <p:cNvPr id="33796" name="Text Box 16">
            <a:extLst>
              <a:ext uri="{FF2B5EF4-FFF2-40B4-BE49-F238E27FC236}">
                <a16:creationId xmlns:a16="http://schemas.microsoft.com/office/drawing/2014/main" id="{9CFD9768-0ECE-4D1C-B32E-AA20ECFDD6CE}"/>
              </a:ext>
            </a:extLst>
          </p:cNvPr>
          <p:cNvSpPr txBox="1">
            <a:spLocks noChangeArrowheads="1"/>
          </p:cNvSpPr>
          <p:nvPr/>
        </p:nvSpPr>
        <p:spPr bwMode="auto">
          <a:xfrm>
            <a:off x="4495801" y="4267200"/>
            <a:ext cx="4924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hlink"/>
                </a:solidFill>
              </a:rPr>
              <a:t>BP</a:t>
            </a:r>
          </a:p>
        </p:txBody>
      </p:sp>
      <p:sp>
        <p:nvSpPr>
          <p:cNvPr id="33797" name="Text Box 17">
            <a:extLst>
              <a:ext uri="{FF2B5EF4-FFF2-40B4-BE49-F238E27FC236}">
                <a16:creationId xmlns:a16="http://schemas.microsoft.com/office/drawing/2014/main" id="{220564EE-49F6-4F0F-AEB4-726091DB6B0B}"/>
              </a:ext>
            </a:extLst>
          </p:cNvPr>
          <p:cNvSpPr txBox="1">
            <a:spLocks noChangeArrowheads="1"/>
          </p:cNvSpPr>
          <p:nvPr/>
        </p:nvSpPr>
        <p:spPr bwMode="auto">
          <a:xfrm>
            <a:off x="3886201" y="6172201"/>
            <a:ext cx="449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hlink"/>
                </a:solidFill>
              </a:rPr>
              <a:t>bp</a:t>
            </a:r>
          </a:p>
        </p:txBody>
      </p:sp>
      <p:sp>
        <p:nvSpPr>
          <p:cNvPr id="33798" name="Text Box 18">
            <a:extLst>
              <a:ext uri="{FF2B5EF4-FFF2-40B4-BE49-F238E27FC236}">
                <a16:creationId xmlns:a16="http://schemas.microsoft.com/office/drawing/2014/main" id="{7D98BE45-377A-4D44-A857-8A9AE7340981}"/>
              </a:ext>
            </a:extLst>
          </p:cNvPr>
          <p:cNvSpPr txBox="1">
            <a:spLocks noChangeArrowheads="1"/>
          </p:cNvSpPr>
          <p:nvPr/>
        </p:nvSpPr>
        <p:spPr bwMode="auto">
          <a:xfrm>
            <a:off x="6324600" y="4267200"/>
            <a:ext cx="466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hlink"/>
                </a:solidFill>
              </a:rPr>
              <a:t>bP</a:t>
            </a:r>
          </a:p>
        </p:txBody>
      </p:sp>
      <p:sp>
        <p:nvSpPr>
          <p:cNvPr id="33799" name="Text Box 19">
            <a:extLst>
              <a:ext uri="{FF2B5EF4-FFF2-40B4-BE49-F238E27FC236}">
                <a16:creationId xmlns:a16="http://schemas.microsoft.com/office/drawing/2014/main" id="{A6586A29-7BC0-46C2-A587-3042E0662ABA}"/>
              </a:ext>
            </a:extLst>
          </p:cNvPr>
          <p:cNvSpPr txBox="1">
            <a:spLocks noChangeArrowheads="1"/>
          </p:cNvSpPr>
          <p:nvPr/>
        </p:nvSpPr>
        <p:spPr bwMode="auto">
          <a:xfrm>
            <a:off x="3886201" y="4800600"/>
            <a:ext cx="4924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hlink"/>
                </a:solidFill>
              </a:rPr>
              <a:t>BP</a:t>
            </a:r>
          </a:p>
        </p:txBody>
      </p:sp>
      <p:sp>
        <p:nvSpPr>
          <p:cNvPr id="33800" name="Text Box 20">
            <a:extLst>
              <a:ext uri="{FF2B5EF4-FFF2-40B4-BE49-F238E27FC236}">
                <a16:creationId xmlns:a16="http://schemas.microsoft.com/office/drawing/2014/main" id="{5FB12294-D5BC-4493-ADCA-2BE942FBC085}"/>
              </a:ext>
            </a:extLst>
          </p:cNvPr>
          <p:cNvSpPr txBox="1">
            <a:spLocks noChangeArrowheads="1"/>
          </p:cNvSpPr>
          <p:nvPr/>
        </p:nvSpPr>
        <p:spPr bwMode="auto">
          <a:xfrm>
            <a:off x="5410200" y="4267200"/>
            <a:ext cx="466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hlink"/>
                </a:solidFill>
              </a:rPr>
              <a:t>Bp</a:t>
            </a:r>
          </a:p>
        </p:txBody>
      </p:sp>
      <p:sp>
        <p:nvSpPr>
          <p:cNvPr id="33801" name="Text Box 21">
            <a:extLst>
              <a:ext uri="{FF2B5EF4-FFF2-40B4-BE49-F238E27FC236}">
                <a16:creationId xmlns:a16="http://schemas.microsoft.com/office/drawing/2014/main" id="{740D4C2D-6AB5-463F-B879-431E9F1E4927}"/>
              </a:ext>
            </a:extLst>
          </p:cNvPr>
          <p:cNvSpPr txBox="1">
            <a:spLocks noChangeArrowheads="1"/>
          </p:cNvSpPr>
          <p:nvPr/>
        </p:nvSpPr>
        <p:spPr bwMode="auto">
          <a:xfrm>
            <a:off x="3886200" y="5257800"/>
            <a:ext cx="466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hlink"/>
                </a:solidFill>
              </a:rPr>
              <a:t>Bp</a:t>
            </a:r>
          </a:p>
        </p:txBody>
      </p:sp>
      <p:sp>
        <p:nvSpPr>
          <p:cNvPr id="33802" name="Text Box 22">
            <a:extLst>
              <a:ext uri="{FF2B5EF4-FFF2-40B4-BE49-F238E27FC236}">
                <a16:creationId xmlns:a16="http://schemas.microsoft.com/office/drawing/2014/main" id="{73A64884-8AB3-4026-B901-54CC36DC832E}"/>
              </a:ext>
            </a:extLst>
          </p:cNvPr>
          <p:cNvSpPr txBox="1">
            <a:spLocks noChangeArrowheads="1"/>
          </p:cNvSpPr>
          <p:nvPr/>
        </p:nvSpPr>
        <p:spPr bwMode="auto">
          <a:xfrm>
            <a:off x="3886200" y="5715000"/>
            <a:ext cx="466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hlink"/>
                </a:solidFill>
              </a:rPr>
              <a:t>bP</a:t>
            </a:r>
          </a:p>
        </p:txBody>
      </p:sp>
      <p:sp>
        <p:nvSpPr>
          <p:cNvPr id="33803" name="Text Box 23">
            <a:extLst>
              <a:ext uri="{FF2B5EF4-FFF2-40B4-BE49-F238E27FC236}">
                <a16:creationId xmlns:a16="http://schemas.microsoft.com/office/drawing/2014/main" id="{354D6A3A-A529-48ED-97D8-B03DDA219CFC}"/>
              </a:ext>
            </a:extLst>
          </p:cNvPr>
          <p:cNvSpPr txBox="1">
            <a:spLocks noChangeArrowheads="1"/>
          </p:cNvSpPr>
          <p:nvPr/>
        </p:nvSpPr>
        <p:spPr bwMode="auto">
          <a:xfrm>
            <a:off x="7086601" y="4267201"/>
            <a:ext cx="449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hlink"/>
                </a:solidFill>
              </a:rPr>
              <a:t>bp</a:t>
            </a:r>
          </a:p>
        </p:txBody>
      </p:sp>
      <p:graphicFrame>
        <p:nvGraphicFramePr>
          <p:cNvPr id="13373" name="Group 61">
            <a:extLst>
              <a:ext uri="{FF2B5EF4-FFF2-40B4-BE49-F238E27FC236}">
                <a16:creationId xmlns:a16="http://schemas.microsoft.com/office/drawing/2014/main" id="{B1C8AAB2-9552-4F03-9BE6-CBE8292354C0}"/>
              </a:ext>
            </a:extLst>
          </p:cNvPr>
          <p:cNvGraphicFramePr>
            <a:graphicFrameLocks noGrp="1"/>
          </p:cNvGraphicFramePr>
          <p:nvPr>
            <p:ph sz="half" idx="2"/>
          </p:nvPr>
        </p:nvGraphicFramePr>
        <p:xfrm>
          <a:off x="4419600" y="4800600"/>
          <a:ext cx="3429000" cy="1828800"/>
        </p:xfrm>
        <a:graphic>
          <a:graphicData uri="http://schemas.openxmlformats.org/drawingml/2006/table">
            <a:tbl>
              <a:tblPr/>
              <a:tblGrid>
                <a:gridCol w="838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tblGrid>
              <a:tr h="4572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a:ln>
                            <a:noFill/>
                          </a:ln>
                          <a:solidFill>
                            <a:schemeClr val="hlink"/>
                          </a:solidFill>
                          <a:effectLst/>
                          <a:latin typeface="Palatino Linotype" pitchFamily="18" charset="0"/>
                        </a:rPr>
                        <a:t>BBPP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a:ln>
                            <a:noFill/>
                          </a:ln>
                          <a:solidFill>
                            <a:schemeClr val="hlink"/>
                          </a:solidFill>
                          <a:effectLst/>
                          <a:latin typeface="Palatino Linotype" pitchFamily="18" charset="0"/>
                        </a:rPr>
                        <a:t>BBPp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a:ln>
                            <a:noFill/>
                          </a:ln>
                          <a:solidFill>
                            <a:schemeClr val="hlink"/>
                          </a:solidFill>
                          <a:effectLst/>
                          <a:latin typeface="Palatino Linotype" pitchFamily="18" charset="0"/>
                        </a:rPr>
                        <a:t>BpPP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a:ln>
                            <a:noFill/>
                          </a:ln>
                          <a:solidFill>
                            <a:schemeClr val="hlink"/>
                          </a:solidFill>
                          <a:effectLst/>
                          <a:latin typeface="Palatino Linotype" pitchFamily="18" charset="0"/>
                        </a:rPr>
                        <a:t>BbPp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a:ln>
                            <a:noFill/>
                          </a:ln>
                          <a:solidFill>
                            <a:schemeClr val="hlink"/>
                          </a:solidFill>
                          <a:effectLst/>
                          <a:latin typeface="Palatino Linotype" pitchFamily="18" charset="0"/>
                        </a:rPr>
                        <a:t>BBPp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a:ln>
                            <a:noFill/>
                          </a:ln>
                          <a:solidFill>
                            <a:schemeClr val="hlink"/>
                          </a:solidFill>
                          <a:effectLst/>
                          <a:latin typeface="Palatino Linotype" pitchFamily="18" charset="0"/>
                        </a:rPr>
                        <a:t>BBpp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a:ln>
                            <a:noFill/>
                          </a:ln>
                          <a:solidFill>
                            <a:schemeClr val="hlink"/>
                          </a:solidFill>
                          <a:effectLst/>
                          <a:latin typeface="Palatino Linotype" pitchFamily="18" charset="0"/>
                        </a:rPr>
                        <a:t>BbPp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a:ln>
                            <a:noFill/>
                          </a:ln>
                          <a:solidFill>
                            <a:schemeClr val="hlink"/>
                          </a:solidFill>
                          <a:effectLst/>
                          <a:latin typeface="Palatino Linotype" pitchFamily="18" charset="0"/>
                        </a:rPr>
                        <a:t>Bbpp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a:ln>
                            <a:noFill/>
                          </a:ln>
                          <a:solidFill>
                            <a:schemeClr val="hlink"/>
                          </a:solidFill>
                          <a:effectLst/>
                          <a:latin typeface="Palatino Linotype" pitchFamily="18" charset="0"/>
                        </a:rPr>
                        <a:t>BbPP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a:ln>
                            <a:noFill/>
                          </a:ln>
                          <a:solidFill>
                            <a:schemeClr val="hlink"/>
                          </a:solidFill>
                          <a:effectLst/>
                          <a:latin typeface="Palatino Linotype" pitchFamily="18" charset="0"/>
                        </a:rPr>
                        <a:t>BbPp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a:ln>
                            <a:noFill/>
                          </a:ln>
                          <a:solidFill>
                            <a:schemeClr val="hlink"/>
                          </a:solidFill>
                          <a:effectLst/>
                          <a:latin typeface="Palatino Linotype" pitchFamily="18" charset="0"/>
                        </a:rPr>
                        <a:t>bbPP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a:ln>
                            <a:noFill/>
                          </a:ln>
                          <a:solidFill>
                            <a:schemeClr val="hlink"/>
                          </a:solidFill>
                          <a:effectLst/>
                          <a:latin typeface="Palatino Linotype" pitchFamily="18" charset="0"/>
                        </a:rPr>
                        <a:t>bbPp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a:ln>
                            <a:noFill/>
                          </a:ln>
                          <a:solidFill>
                            <a:schemeClr val="hlink"/>
                          </a:solidFill>
                          <a:effectLst/>
                          <a:latin typeface="Palatino Linotype" pitchFamily="18" charset="0"/>
                        </a:rPr>
                        <a:t>BbPp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a:ln>
                            <a:noFill/>
                          </a:ln>
                          <a:solidFill>
                            <a:schemeClr val="hlink"/>
                          </a:solidFill>
                          <a:effectLst/>
                          <a:latin typeface="Palatino Linotype" pitchFamily="18" charset="0"/>
                        </a:rPr>
                        <a:t>Bbpp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a:ln>
                            <a:noFill/>
                          </a:ln>
                          <a:solidFill>
                            <a:schemeClr val="hlink"/>
                          </a:solidFill>
                          <a:effectLst/>
                          <a:latin typeface="Palatino Linotype" pitchFamily="18" charset="0"/>
                        </a:rPr>
                        <a:t>bbPp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dirty="0" err="1">
                          <a:ln>
                            <a:noFill/>
                          </a:ln>
                          <a:solidFill>
                            <a:schemeClr val="hlink"/>
                          </a:solidFill>
                          <a:effectLst/>
                          <a:latin typeface="Palatino Linotype" pitchFamily="18" charset="0"/>
                        </a:rPr>
                        <a:t>bbpp</a:t>
                      </a:r>
                      <a:endParaRPr kumimoji="0" lang="en-US" sz="1800" b="0" i="0" u="none" strike="noStrike" cap="none" normalizeH="0" baseline="0" dirty="0">
                        <a:ln>
                          <a:noFill/>
                        </a:ln>
                        <a:solidFill>
                          <a:schemeClr val="hlink"/>
                        </a:solidFill>
                        <a:effectLst/>
                        <a:latin typeface="Palatino Linotype"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3831" name="Text Box 62">
            <a:extLst>
              <a:ext uri="{FF2B5EF4-FFF2-40B4-BE49-F238E27FC236}">
                <a16:creationId xmlns:a16="http://schemas.microsoft.com/office/drawing/2014/main" id="{999A175F-0FAC-4BF0-A40C-DBB90B9664CE}"/>
              </a:ext>
            </a:extLst>
          </p:cNvPr>
          <p:cNvSpPr txBox="1">
            <a:spLocks noChangeArrowheads="1"/>
          </p:cNvSpPr>
          <p:nvPr/>
        </p:nvSpPr>
        <p:spPr bwMode="auto">
          <a:xfrm>
            <a:off x="8077200" y="5105401"/>
            <a:ext cx="21723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hlink"/>
                </a:solidFill>
              </a:rPr>
              <a:t>9 Black and polled</a:t>
            </a:r>
          </a:p>
          <a:p>
            <a:pPr eaLnBrk="1" hangingPunct="1"/>
            <a:r>
              <a:rPr lang="en-US" altLang="en-US">
                <a:solidFill>
                  <a:schemeClr val="hlink"/>
                </a:solidFill>
              </a:rPr>
              <a:t>3 Black and horned</a:t>
            </a:r>
          </a:p>
          <a:p>
            <a:pPr eaLnBrk="1" hangingPunct="1"/>
            <a:r>
              <a:rPr lang="en-US" altLang="en-US">
                <a:solidFill>
                  <a:schemeClr val="hlink"/>
                </a:solidFill>
              </a:rPr>
              <a:t>3 Red and polled</a:t>
            </a:r>
          </a:p>
          <a:p>
            <a:pPr eaLnBrk="1" hangingPunct="1"/>
            <a:r>
              <a:rPr lang="en-US" altLang="en-US">
                <a:solidFill>
                  <a:schemeClr val="hlink"/>
                </a:solidFill>
              </a:rPr>
              <a:t>1 Red and horned</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D0B84081-0504-4194-A7BE-99BE19A88CC8}"/>
              </a:ext>
            </a:extLst>
          </p:cNvPr>
          <p:cNvSpPr>
            <a:spLocks noGrp="1" noChangeArrowheads="1"/>
          </p:cNvSpPr>
          <p:nvPr>
            <p:ph type="title"/>
          </p:nvPr>
        </p:nvSpPr>
        <p:spPr/>
        <p:txBody>
          <a:bodyPr/>
          <a:lstStyle/>
          <a:p>
            <a:pPr>
              <a:defRPr/>
            </a:pPr>
            <a:r>
              <a:rPr lang="en-US" sz="5400">
                <a:solidFill>
                  <a:schemeClr val="hlink"/>
                </a:solidFill>
                <a:latin typeface="Palatino Linotype" pitchFamily="18" charset="0"/>
              </a:rPr>
              <a:t>Heritability</a:t>
            </a:r>
          </a:p>
        </p:txBody>
      </p:sp>
      <p:sp>
        <p:nvSpPr>
          <p:cNvPr id="71683" name="Rectangle 3">
            <a:extLst>
              <a:ext uri="{FF2B5EF4-FFF2-40B4-BE49-F238E27FC236}">
                <a16:creationId xmlns:a16="http://schemas.microsoft.com/office/drawing/2014/main" id="{8CB608D9-755E-4F94-87FF-3093BA1214A6}"/>
              </a:ext>
            </a:extLst>
          </p:cNvPr>
          <p:cNvSpPr>
            <a:spLocks noGrp="1" noChangeArrowheads="1"/>
          </p:cNvSpPr>
          <p:nvPr>
            <p:ph type="body" sz="half" idx="1"/>
          </p:nvPr>
        </p:nvSpPr>
        <p:spPr>
          <a:xfrm>
            <a:off x="2514600" y="1905001"/>
            <a:ext cx="7924800" cy="2189163"/>
          </a:xfrm>
        </p:spPr>
        <p:txBody>
          <a:bodyPr>
            <a:normAutofit fontScale="92500" lnSpcReduction="10000"/>
          </a:bodyPr>
          <a:lstStyle/>
          <a:p>
            <a:pPr>
              <a:lnSpc>
                <a:spcPct val="80000"/>
              </a:lnSpc>
              <a:defRPr/>
            </a:pPr>
            <a:r>
              <a:rPr lang="en-US" sz="2200" dirty="0">
                <a:solidFill>
                  <a:schemeClr val="hlink"/>
                </a:solidFill>
                <a:latin typeface="Palatino Linotype" pitchFamily="18" charset="0"/>
              </a:rPr>
              <a:t>Estimate of the percentage of phenotypic variations due to genetics</a:t>
            </a:r>
          </a:p>
          <a:p>
            <a:pPr>
              <a:lnSpc>
                <a:spcPct val="80000"/>
              </a:lnSpc>
              <a:defRPr/>
            </a:pPr>
            <a:r>
              <a:rPr lang="en-US" sz="2200" dirty="0">
                <a:solidFill>
                  <a:schemeClr val="hlink"/>
                </a:solidFill>
                <a:latin typeface="Palatino Linotype" pitchFamily="18" charset="0"/>
              </a:rPr>
              <a:t>Quantitative traits – can be measured/described (growth traits, size, speed etc.)</a:t>
            </a:r>
          </a:p>
          <a:p>
            <a:pPr>
              <a:lnSpc>
                <a:spcPct val="80000"/>
              </a:lnSpc>
              <a:defRPr/>
            </a:pPr>
            <a:r>
              <a:rPr lang="en-US" sz="2200" dirty="0">
                <a:solidFill>
                  <a:schemeClr val="hlink"/>
                </a:solidFill>
                <a:latin typeface="Palatino Linotype" pitchFamily="18" charset="0"/>
              </a:rPr>
              <a:t>Qualitative traits – subjectively measured (hair color, horned versus polled, etc.) </a:t>
            </a:r>
          </a:p>
          <a:p>
            <a:pPr>
              <a:lnSpc>
                <a:spcPct val="80000"/>
              </a:lnSpc>
              <a:defRPr/>
            </a:pPr>
            <a:r>
              <a:rPr lang="en-US" sz="2200" dirty="0">
                <a:solidFill>
                  <a:schemeClr val="hlink"/>
                </a:solidFill>
                <a:latin typeface="Palatino Linotype" pitchFamily="18" charset="0"/>
              </a:rPr>
              <a:t>Selection – preventing some animals from reproducing and allowing others to</a:t>
            </a:r>
          </a:p>
          <a:p>
            <a:pPr>
              <a:lnSpc>
                <a:spcPct val="80000"/>
              </a:lnSpc>
              <a:defRPr/>
            </a:pPr>
            <a:endParaRPr lang="en-US" sz="2200" dirty="0">
              <a:solidFill>
                <a:schemeClr val="hlink"/>
              </a:solidFill>
              <a:latin typeface="Palatino Linotype" pitchFamily="18" charset="0"/>
            </a:endParaRPr>
          </a:p>
        </p:txBody>
      </p:sp>
      <p:pic>
        <p:nvPicPr>
          <p:cNvPr id="35844" name="Picture 4" descr="DSC_0004">
            <a:extLst>
              <a:ext uri="{FF2B5EF4-FFF2-40B4-BE49-F238E27FC236}">
                <a16:creationId xmlns:a16="http://schemas.microsoft.com/office/drawing/2014/main" id="{1D079C76-C872-4288-BC96-549BC755A10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781800" y="4495801"/>
            <a:ext cx="3048000" cy="2092325"/>
          </a:xfrm>
        </p:spPr>
      </p:pic>
      <p:pic>
        <p:nvPicPr>
          <p:cNvPr id="35845" name="Picture 5" descr="DSC_0002">
            <a:extLst>
              <a:ext uri="{FF2B5EF4-FFF2-40B4-BE49-F238E27FC236}">
                <a16:creationId xmlns:a16="http://schemas.microsoft.com/office/drawing/2014/main" id="{3FFAC479-0E01-4AB0-977B-75049A5DE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648200"/>
            <a:ext cx="2743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39607661-1496-4E26-A98F-526C4DA15BF9}"/>
              </a:ext>
            </a:extLst>
          </p:cNvPr>
          <p:cNvSpPr>
            <a:spLocks noGrp="1" noChangeArrowheads="1"/>
          </p:cNvSpPr>
          <p:nvPr>
            <p:ph type="title"/>
          </p:nvPr>
        </p:nvSpPr>
        <p:spPr/>
        <p:txBody>
          <a:bodyPr/>
          <a:lstStyle/>
          <a:p>
            <a:pPr>
              <a:defRPr/>
            </a:pPr>
            <a:r>
              <a:rPr lang="en-US" sz="5400">
                <a:solidFill>
                  <a:schemeClr val="hlink"/>
                </a:solidFill>
                <a:latin typeface="Palatino Linotype" pitchFamily="18" charset="0"/>
              </a:rPr>
              <a:t>Heritability</a:t>
            </a:r>
          </a:p>
        </p:txBody>
      </p:sp>
      <p:sp>
        <p:nvSpPr>
          <p:cNvPr id="72707" name="Rectangle 3">
            <a:extLst>
              <a:ext uri="{FF2B5EF4-FFF2-40B4-BE49-F238E27FC236}">
                <a16:creationId xmlns:a16="http://schemas.microsoft.com/office/drawing/2014/main" id="{2C3AF691-ECFD-4257-AB00-21BACE112129}"/>
              </a:ext>
            </a:extLst>
          </p:cNvPr>
          <p:cNvSpPr>
            <a:spLocks noGrp="1" noChangeArrowheads="1"/>
          </p:cNvSpPr>
          <p:nvPr>
            <p:ph type="body" sz="half" idx="2"/>
          </p:nvPr>
        </p:nvSpPr>
        <p:spPr>
          <a:xfrm>
            <a:off x="1981200" y="3733800"/>
            <a:ext cx="8229600" cy="2819400"/>
          </a:xfrm>
        </p:spPr>
        <p:txBody>
          <a:bodyPr>
            <a:normAutofit fontScale="92500" lnSpcReduction="10000"/>
          </a:bodyPr>
          <a:lstStyle/>
          <a:p>
            <a:pPr>
              <a:lnSpc>
                <a:spcPct val="80000"/>
              </a:lnSpc>
              <a:defRPr/>
            </a:pPr>
            <a:r>
              <a:rPr lang="en-US" sz="1800" dirty="0">
                <a:solidFill>
                  <a:schemeClr val="hlink"/>
                </a:solidFill>
                <a:latin typeface="Palatino Linotype" pitchFamily="18" charset="0"/>
              </a:rPr>
              <a:t>Selection differential (reach) – superiority (or inferiority) of the selected animals compared to the herd average </a:t>
            </a:r>
          </a:p>
          <a:p>
            <a:pPr lvl="1">
              <a:lnSpc>
                <a:spcPct val="80000"/>
              </a:lnSpc>
              <a:defRPr/>
            </a:pPr>
            <a:r>
              <a:rPr lang="en-US" sz="1800" dirty="0">
                <a:solidFill>
                  <a:schemeClr val="hlink"/>
                </a:solidFill>
                <a:latin typeface="Palatino Linotype" pitchFamily="18" charset="0"/>
              </a:rPr>
              <a:t>Example – average weaning wt of selected replacement females = 400lb; herd average weaning wt = 350 lbs; Selection differential = 50lbs </a:t>
            </a:r>
          </a:p>
          <a:p>
            <a:pPr>
              <a:lnSpc>
                <a:spcPct val="80000"/>
              </a:lnSpc>
              <a:defRPr/>
            </a:pPr>
            <a:r>
              <a:rPr lang="en-US" sz="1800" dirty="0">
                <a:solidFill>
                  <a:schemeClr val="hlink"/>
                </a:solidFill>
                <a:latin typeface="Palatino Linotype" pitchFamily="18" charset="0"/>
              </a:rPr>
              <a:t>Predicting genetic change</a:t>
            </a:r>
          </a:p>
          <a:p>
            <a:pPr lvl="1">
              <a:lnSpc>
                <a:spcPct val="80000"/>
              </a:lnSpc>
              <a:buFont typeface="Wingdings" pitchFamily="2" charset="2"/>
              <a:buNone/>
              <a:defRPr/>
            </a:pPr>
            <a:r>
              <a:rPr lang="en-US" sz="1800" dirty="0">
                <a:solidFill>
                  <a:schemeClr val="hlink"/>
                </a:solidFill>
                <a:latin typeface="Palatino Linotype" pitchFamily="18" charset="0"/>
              </a:rPr>
              <a:t>Genetic change/year = </a:t>
            </a:r>
            <a:r>
              <a:rPr lang="en-US" sz="1800" u="sng" dirty="0">
                <a:solidFill>
                  <a:schemeClr val="hlink"/>
                </a:solidFill>
                <a:latin typeface="Palatino Linotype" pitchFamily="18" charset="0"/>
              </a:rPr>
              <a:t>heritability x selection differential</a:t>
            </a:r>
          </a:p>
          <a:p>
            <a:pPr lvl="3">
              <a:lnSpc>
                <a:spcPct val="80000"/>
              </a:lnSpc>
              <a:buFont typeface="Wingdings" pitchFamily="2" charset="2"/>
              <a:buNone/>
              <a:defRPr/>
            </a:pPr>
            <a:r>
              <a:rPr lang="en-US" dirty="0">
                <a:solidFill>
                  <a:schemeClr val="hlink"/>
                </a:solidFill>
                <a:latin typeface="Palatino Linotype" pitchFamily="18" charset="0"/>
              </a:rPr>
              <a:t>			             Generation Interval</a:t>
            </a:r>
          </a:p>
          <a:p>
            <a:pPr>
              <a:lnSpc>
                <a:spcPct val="80000"/>
              </a:lnSpc>
              <a:defRPr/>
            </a:pPr>
            <a:r>
              <a:rPr lang="en-US" sz="1800" dirty="0">
                <a:solidFill>
                  <a:schemeClr val="hlink"/>
                </a:solidFill>
                <a:latin typeface="Palatino Linotype" pitchFamily="18" charset="0"/>
              </a:rPr>
              <a:t>Generation interval – Average age of parents when offspring are born</a:t>
            </a:r>
          </a:p>
          <a:p>
            <a:pPr lvl="1">
              <a:lnSpc>
                <a:spcPct val="80000"/>
              </a:lnSpc>
              <a:buFont typeface="Wingdings" pitchFamily="2" charset="2"/>
              <a:buNone/>
              <a:defRPr/>
            </a:pPr>
            <a:endParaRPr lang="en-US" sz="1800" u="sng" dirty="0">
              <a:solidFill>
                <a:schemeClr val="hlink"/>
              </a:solidFill>
              <a:latin typeface="Palatino Linotype" pitchFamily="18" charset="0"/>
            </a:endParaRPr>
          </a:p>
          <a:p>
            <a:pPr lvl="1">
              <a:lnSpc>
                <a:spcPct val="80000"/>
              </a:lnSpc>
              <a:buFont typeface="Wingdings" pitchFamily="2" charset="2"/>
              <a:buNone/>
              <a:defRPr/>
            </a:pPr>
            <a:r>
              <a:rPr lang="en-US" sz="1800" u="sng" dirty="0">
                <a:solidFill>
                  <a:schemeClr val="hlink"/>
                </a:solidFill>
                <a:latin typeface="Palatino Linotype" pitchFamily="18" charset="0"/>
              </a:rPr>
              <a:t>Average age of all breeding females + average age of all breeding males</a:t>
            </a:r>
          </a:p>
          <a:p>
            <a:pPr lvl="1">
              <a:lnSpc>
                <a:spcPct val="80000"/>
              </a:lnSpc>
              <a:buFont typeface="Wingdings" pitchFamily="2" charset="2"/>
              <a:buNone/>
              <a:defRPr/>
            </a:pPr>
            <a:r>
              <a:rPr lang="en-US" sz="1800" dirty="0">
                <a:solidFill>
                  <a:schemeClr val="hlink"/>
                </a:solidFill>
                <a:latin typeface="Palatino Linotype" pitchFamily="18" charset="0"/>
              </a:rPr>
              <a:t>				     	2</a:t>
            </a:r>
          </a:p>
          <a:p>
            <a:pPr lvl="2">
              <a:lnSpc>
                <a:spcPct val="80000"/>
              </a:lnSpc>
              <a:buSzTx/>
              <a:buFont typeface="Wingdings" panose="05000000000000000000" pitchFamily="2" charset="2"/>
              <a:buNone/>
              <a:defRPr/>
            </a:pPr>
            <a:endParaRPr lang="en-US" sz="1600" dirty="0">
              <a:solidFill>
                <a:schemeClr val="hlink"/>
              </a:solidFill>
              <a:latin typeface="Palatino Linotype" pitchFamily="18" charset="0"/>
            </a:endParaRPr>
          </a:p>
        </p:txBody>
      </p:sp>
      <p:pic>
        <p:nvPicPr>
          <p:cNvPr id="36868" name="Picture 2">
            <a:extLst>
              <a:ext uri="{FF2B5EF4-FFF2-40B4-BE49-F238E27FC236}">
                <a16:creationId xmlns:a16="http://schemas.microsoft.com/office/drawing/2014/main" id="{2A3FE7D6-B0D0-439A-9978-6605BB449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2954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EBA98BF-61DC-4BA2-A9B0-1E2528350B46}"/>
              </a:ext>
            </a:extLst>
          </p:cNvPr>
          <p:cNvSpPr>
            <a:spLocks noGrp="1" noChangeArrowheads="1"/>
          </p:cNvSpPr>
          <p:nvPr>
            <p:ph type="title"/>
          </p:nvPr>
        </p:nvSpPr>
        <p:spPr/>
        <p:txBody>
          <a:bodyPr/>
          <a:lstStyle/>
          <a:p>
            <a:pPr eaLnBrk="1" hangingPunct="1"/>
            <a:r>
              <a:rPr lang="en-US" altLang="en-US"/>
              <a:t>Beef Industry (Global)</a:t>
            </a:r>
          </a:p>
        </p:txBody>
      </p:sp>
      <p:sp>
        <p:nvSpPr>
          <p:cNvPr id="10243" name="Rectangle 3">
            <a:extLst>
              <a:ext uri="{FF2B5EF4-FFF2-40B4-BE49-F238E27FC236}">
                <a16:creationId xmlns:a16="http://schemas.microsoft.com/office/drawing/2014/main" id="{4B42F894-7BE0-4DF4-918C-6477C0AB95BC}"/>
              </a:ext>
            </a:extLst>
          </p:cNvPr>
          <p:cNvSpPr>
            <a:spLocks noGrp="1" noChangeArrowheads="1"/>
          </p:cNvSpPr>
          <p:nvPr>
            <p:ph type="body" sz="half" idx="1"/>
          </p:nvPr>
        </p:nvSpPr>
        <p:spPr/>
        <p:txBody>
          <a:bodyPr/>
          <a:lstStyle/>
          <a:p>
            <a:pPr eaLnBrk="1" hangingPunct="1"/>
            <a:r>
              <a:rPr lang="en-US" altLang="en-US" sz="2400"/>
              <a:t>In most developed countries, beef is the primary product</a:t>
            </a:r>
          </a:p>
          <a:p>
            <a:pPr eaLnBrk="1" hangingPunct="1"/>
            <a:r>
              <a:rPr lang="en-US" altLang="en-US" sz="2400"/>
              <a:t>Secondary to draft power and milk in most developing countries</a:t>
            </a:r>
          </a:p>
          <a:p>
            <a:pPr eaLnBrk="1" hangingPunct="1"/>
            <a:r>
              <a:rPr lang="en-US" altLang="en-US" sz="2400"/>
              <a:t>U.S. leads in beef (meat) production, but not in cattle numbers and per capita consumption </a:t>
            </a:r>
          </a:p>
          <a:p>
            <a:pPr eaLnBrk="1" hangingPunct="1"/>
            <a:endParaRPr lang="en-US" altLang="en-US" sz="2400"/>
          </a:p>
        </p:txBody>
      </p:sp>
      <p:pic>
        <p:nvPicPr>
          <p:cNvPr id="10244" name="Picture 6" descr="DSC_0030">
            <a:extLst>
              <a:ext uri="{FF2B5EF4-FFF2-40B4-BE49-F238E27FC236}">
                <a16:creationId xmlns:a16="http://schemas.microsoft.com/office/drawing/2014/main" id="{53DEDEFA-A0A1-462B-A7DD-F43490E89DB0}"/>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642100" y="1828801"/>
            <a:ext cx="3098800" cy="2074863"/>
          </a:xfrm>
          <a:noFill/>
        </p:spPr>
      </p:pic>
      <p:pic>
        <p:nvPicPr>
          <p:cNvPr id="10245" name="Picture 7" descr="DSC_0043">
            <a:extLst>
              <a:ext uri="{FF2B5EF4-FFF2-40B4-BE49-F238E27FC236}">
                <a16:creationId xmlns:a16="http://schemas.microsoft.com/office/drawing/2014/main" id="{3E2984DE-4ACC-439B-8F46-A9CF91320557}"/>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642100" y="4056063"/>
            <a:ext cx="3098800" cy="2074862"/>
          </a:xfr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75E22397-55B5-42DC-BE4E-CB8C2770E855}"/>
              </a:ext>
            </a:extLst>
          </p:cNvPr>
          <p:cNvSpPr>
            <a:spLocks noGrp="1" noChangeArrowheads="1"/>
          </p:cNvSpPr>
          <p:nvPr>
            <p:ph type="title"/>
          </p:nvPr>
        </p:nvSpPr>
        <p:spPr/>
        <p:txBody>
          <a:bodyPr/>
          <a:lstStyle/>
          <a:p>
            <a:pPr>
              <a:defRPr/>
            </a:pPr>
            <a:r>
              <a:rPr lang="en-US" sz="5400">
                <a:solidFill>
                  <a:schemeClr val="hlink"/>
                </a:solidFill>
                <a:latin typeface="Palatino Linotype" pitchFamily="18" charset="0"/>
              </a:rPr>
              <a:t>Heritability</a:t>
            </a:r>
          </a:p>
        </p:txBody>
      </p:sp>
      <p:sp>
        <p:nvSpPr>
          <p:cNvPr id="73731" name="Rectangle 3">
            <a:extLst>
              <a:ext uri="{FF2B5EF4-FFF2-40B4-BE49-F238E27FC236}">
                <a16:creationId xmlns:a16="http://schemas.microsoft.com/office/drawing/2014/main" id="{84FDE646-B463-493F-8362-45A810DFB386}"/>
              </a:ext>
            </a:extLst>
          </p:cNvPr>
          <p:cNvSpPr>
            <a:spLocks noGrp="1" noChangeArrowheads="1"/>
          </p:cNvSpPr>
          <p:nvPr>
            <p:ph type="body" sz="half" idx="1"/>
          </p:nvPr>
        </p:nvSpPr>
        <p:spPr/>
        <p:txBody>
          <a:bodyPr>
            <a:normAutofit lnSpcReduction="10000"/>
          </a:bodyPr>
          <a:lstStyle/>
          <a:p>
            <a:pPr>
              <a:lnSpc>
                <a:spcPct val="80000"/>
              </a:lnSpc>
              <a:defRPr/>
            </a:pPr>
            <a:r>
              <a:rPr lang="en-US" sz="2200">
                <a:solidFill>
                  <a:schemeClr val="hlink"/>
                </a:solidFill>
                <a:latin typeface="Palatino Linotype" pitchFamily="18" charset="0"/>
              </a:rPr>
              <a:t>Table 13.4</a:t>
            </a:r>
          </a:p>
          <a:p>
            <a:pPr>
              <a:lnSpc>
                <a:spcPct val="80000"/>
              </a:lnSpc>
              <a:defRPr/>
            </a:pPr>
            <a:r>
              <a:rPr lang="en-US" sz="2200">
                <a:solidFill>
                  <a:schemeClr val="hlink"/>
                </a:solidFill>
                <a:latin typeface="Palatino Linotype" pitchFamily="18" charset="0"/>
              </a:rPr>
              <a:t>High heritability (40-50%) – carcass traits, weight at puberty, scrotal circumference</a:t>
            </a:r>
          </a:p>
          <a:p>
            <a:pPr>
              <a:lnSpc>
                <a:spcPct val="80000"/>
              </a:lnSpc>
              <a:defRPr/>
            </a:pPr>
            <a:r>
              <a:rPr lang="en-US" sz="2200">
                <a:solidFill>
                  <a:schemeClr val="hlink"/>
                </a:solidFill>
                <a:latin typeface="Palatino Linotype" pitchFamily="18" charset="0"/>
              </a:rPr>
              <a:t>Medium heritability (30-35%) – performance traits such as weaning weights, milk performance, etc. </a:t>
            </a:r>
          </a:p>
          <a:p>
            <a:pPr>
              <a:lnSpc>
                <a:spcPct val="80000"/>
              </a:lnSpc>
              <a:defRPr/>
            </a:pPr>
            <a:r>
              <a:rPr lang="en-US" sz="2200">
                <a:solidFill>
                  <a:schemeClr val="hlink"/>
                </a:solidFill>
                <a:latin typeface="Palatino Linotype" pitchFamily="18" charset="0"/>
              </a:rPr>
              <a:t>Low heritability (10-20%) – reproductive traits such as calving interval etc.</a:t>
            </a:r>
          </a:p>
        </p:txBody>
      </p:sp>
      <p:pic>
        <p:nvPicPr>
          <p:cNvPr id="37892" name="Picture 4" descr="SC_Measure">
            <a:hlinkClick r:id="rId2"/>
            <a:extLst>
              <a:ext uri="{FF2B5EF4-FFF2-40B4-BE49-F238E27FC236}">
                <a16:creationId xmlns:a16="http://schemas.microsoft.com/office/drawing/2014/main" id="{3369F2CF-05B2-4ACC-8133-18A576C58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572000"/>
            <a:ext cx="2362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2">
            <a:extLst>
              <a:ext uri="{FF2B5EF4-FFF2-40B4-BE49-F238E27FC236}">
                <a16:creationId xmlns:a16="http://schemas.microsoft.com/office/drawing/2014/main" id="{7DA88D6E-ABF1-4F3E-8355-4FC918114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267201"/>
            <a:ext cx="38862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C8D9B85-F1F0-492C-B78F-D0234E11636E}"/>
              </a:ext>
            </a:extLst>
          </p:cNvPr>
          <p:cNvSpPr>
            <a:spLocks noGrp="1" noChangeArrowheads="1"/>
          </p:cNvSpPr>
          <p:nvPr>
            <p:ph type="title"/>
          </p:nvPr>
        </p:nvSpPr>
        <p:spPr>
          <a:xfrm>
            <a:off x="1870075" y="234950"/>
            <a:ext cx="8451850" cy="782638"/>
          </a:xfrm>
        </p:spPr>
        <p:txBody>
          <a:bodyPr/>
          <a:lstStyle/>
          <a:p>
            <a:pPr>
              <a:defRPr/>
            </a:pPr>
            <a:r>
              <a:rPr lang="en-US" dirty="0"/>
              <a:t>Heterosis</a:t>
            </a:r>
          </a:p>
        </p:txBody>
      </p:sp>
      <p:sp>
        <p:nvSpPr>
          <p:cNvPr id="47107" name="Rectangle 3">
            <a:extLst>
              <a:ext uri="{FF2B5EF4-FFF2-40B4-BE49-F238E27FC236}">
                <a16:creationId xmlns:a16="http://schemas.microsoft.com/office/drawing/2014/main" id="{0EC3CCBA-F345-4612-A738-4FA08E27DC02}"/>
              </a:ext>
            </a:extLst>
          </p:cNvPr>
          <p:cNvSpPr>
            <a:spLocks noGrp="1" noChangeArrowheads="1"/>
          </p:cNvSpPr>
          <p:nvPr>
            <p:ph type="body" idx="1"/>
          </p:nvPr>
        </p:nvSpPr>
        <p:spPr>
          <a:xfrm>
            <a:off x="1828800" y="1066801"/>
            <a:ext cx="8451850" cy="5324475"/>
          </a:xfrm>
        </p:spPr>
        <p:txBody>
          <a:bodyPr/>
          <a:lstStyle/>
          <a:p>
            <a:pPr>
              <a:defRPr/>
            </a:pPr>
            <a:r>
              <a:rPr lang="en-US" dirty="0">
                <a:solidFill>
                  <a:schemeClr val="hlink"/>
                </a:solidFill>
                <a:latin typeface="Palatino Linotype" pitchFamily="18" charset="0"/>
              </a:rPr>
              <a:t>Biological phenomenon where crossbreds out-produce the average of their parents.</a:t>
            </a:r>
          </a:p>
          <a:p>
            <a:pPr lvl="4">
              <a:defRPr/>
            </a:pPr>
            <a:endParaRPr lang="en-US" dirty="0">
              <a:solidFill>
                <a:schemeClr val="hlink"/>
              </a:solidFill>
              <a:latin typeface="Palatino Linotype" pitchFamily="18" charset="0"/>
            </a:endParaRPr>
          </a:p>
          <a:p>
            <a:pPr lvl="4">
              <a:defRPr/>
            </a:pPr>
            <a:endParaRPr lang="en-US" dirty="0"/>
          </a:p>
          <a:p>
            <a:pPr lvl="4">
              <a:defRPr/>
            </a:pPr>
            <a:endParaRPr lang="en-US" dirty="0"/>
          </a:p>
          <a:p>
            <a:pPr lvl="4">
              <a:defRPr/>
            </a:pPr>
            <a:endParaRPr lang="en-US" dirty="0"/>
          </a:p>
          <a:p>
            <a:pPr lvl="3">
              <a:defRPr/>
            </a:pPr>
            <a:endParaRPr lang="en-US" dirty="0"/>
          </a:p>
          <a:p>
            <a:pPr>
              <a:defRPr/>
            </a:pPr>
            <a:endParaRPr lang="en-US" dirty="0"/>
          </a:p>
          <a:p>
            <a:pPr>
              <a:defRPr/>
            </a:pPr>
            <a:endParaRPr lang="en-US" dirty="0"/>
          </a:p>
          <a:p>
            <a:pPr>
              <a:defRPr/>
            </a:pPr>
            <a:r>
              <a:rPr lang="en-US" dirty="0">
                <a:solidFill>
                  <a:schemeClr val="hlink"/>
                </a:solidFill>
                <a:latin typeface="Palatino Linotype" pitchFamily="18" charset="0"/>
              </a:rPr>
              <a:t>The &gt; the genetic difference between two breeds, the &gt; the heterosis.</a:t>
            </a:r>
          </a:p>
          <a:p>
            <a:pPr>
              <a:defRPr/>
            </a:pPr>
            <a:endParaRPr lang="en-US" dirty="0">
              <a:solidFill>
                <a:schemeClr val="hlink"/>
              </a:solidFill>
              <a:latin typeface="Palatino Linotype" pitchFamily="18" charset="0"/>
            </a:endParaRPr>
          </a:p>
        </p:txBody>
      </p:sp>
      <p:grpSp>
        <p:nvGrpSpPr>
          <p:cNvPr id="1029" name="Group 4">
            <a:extLst>
              <a:ext uri="{FF2B5EF4-FFF2-40B4-BE49-F238E27FC236}">
                <a16:creationId xmlns:a16="http://schemas.microsoft.com/office/drawing/2014/main" id="{D97468D5-70BD-49C7-A5C6-980372BAE270}"/>
              </a:ext>
            </a:extLst>
          </p:cNvPr>
          <p:cNvGrpSpPr>
            <a:grpSpLocks/>
          </p:cNvGrpSpPr>
          <p:nvPr/>
        </p:nvGrpSpPr>
        <p:grpSpPr bwMode="auto">
          <a:xfrm>
            <a:off x="1752600" y="2209800"/>
            <a:ext cx="8382000" cy="2667000"/>
            <a:chOff x="240" y="1258"/>
            <a:chExt cx="5904" cy="2237"/>
          </a:xfrm>
        </p:grpSpPr>
        <p:sp>
          <p:nvSpPr>
            <p:cNvPr id="1030" name="AutoShape 5">
              <a:extLst>
                <a:ext uri="{FF2B5EF4-FFF2-40B4-BE49-F238E27FC236}">
                  <a16:creationId xmlns:a16="http://schemas.microsoft.com/office/drawing/2014/main" id="{7531101E-92AF-43B0-B89E-605132803EF9}"/>
                </a:ext>
              </a:extLst>
            </p:cNvPr>
            <p:cNvSpPr>
              <a:spLocks noChangeArrowheads="1"/>
            </p:cNvSpPr>
            <p:nvPr/>
          </p:nvSpPr>
          <p:spPr bwMode="auto">
            <a:xfrm>
              <a:off x="240" y="1296"/>
              <a:ext cx="5904" cy="1776"/>
            </a:xfrm>
            <a:prstGeom prst="roundRect">
              <a:avLst>
                <a:gd name="adj" fmla="val 9269"/>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aphicFrame>
          <p:nvGraphicFramePr>
            <p:cNvPr id="1026" name="Object 2">
              <a:extLst>
                <a:ext uri="{FF2B5EF4-FFF2-40B4-BE49-F238E27FC236}">
                  <a16:creationId xmlns:a16="http://schemas.microsoft.com/office/drawing/2014/main" id="{06C32BE2-0D26-44A7-8F85-D58DB037DB78}"/>
                </a:ext>
              </a:extLst>
            </p:cNvPr>
            <p:cNvGraphicFramePr>
              <a:graphicFrameLocks noChangeAspect="1"/>
            </p:cNvGraphicFramePr>
            <p:nvPr/>
          </p:nvGraphicFramePr>
          <p:xfrm>
            <a:off x="567" y="1258"/>
            <a:ext cx="5112" cy="2237"/>
          </p:xfrm>
          <a:graphic>
            <a:graphicData uri="http://schemas.openxmlformats.org/presentationml/2006/ole">
              <mc:AlternateContent xmlns:mc="http://schemas.openxmlformats.org/markup-compatibility/2006">
                <mc:Choice xmlns:v="urn:schemas-microsoft-com:vml" Requires="v">
                  <p:oleObj spid="_x0000_s1028" name="Document" r:id="rId3" imgW="8536320" imgH="3772080" progId="Word.Document.8">
                    <p:embed/>
                  </p:oleObj>
                </mc:Choice>
                <mc:Fallback>
                  <p:oleObj name="Document" r:id="rId3" imgW="8536320" imgH="3772080" progId="Word.Document.8">
                    <p:embed/>
                    <p:pic>
                      <p:nvPicPr>
                        <p:cNvPr id="1026" name="Object 2">
                          <a:extLst>
                            <a:ext uri="{FF2B5EF4-FFF2-40B4-BE49-F238E27FC236}">
                              <a16:creationId xmlns:a16="http://schemas.microsoft.com/office/drawing/2014/main" id="{06C32BE2-0D26-44A7-8F85-D58DB037DB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 y="1258"/>
                          <a:ext cx="5112" cy="2237"/>
                        </a:xfrm>
                        <a:prstGeom prst="rect">
                          <a:avLst/>
                        </a:prstGeom>
                        <a:solidFill>
                          <a:schemeClr val="accent1"/>
                        </a:solidFill>
                      </p:spPr>
                    </p:pic>
                  </p:oleObj>
                </mc:Fallback>
              </mc:AlternateContent>
            </a:graphicData>
          </a:graphic>
        </p:graphicFrame>
        <p:sp>
          <p:nvSpPr>
            <p:cNvPr id="1031" name="Line 7">
              <a:extLst>
                <a:ext uri="{FF2B5EF4-FFF2-40B4-BE49-F238E27FC236}">
                  <a16:creationId xmlns:a16="http://schemas.microsoft.com/office/drawing/2014/main" id="{5AEFE22C-34EE-4D76-861A-F01FDD9FB1A2}"/>
                </a:ext>
              </a:extLst>
            </p:cNvPr>
            <p:cNvSpPr>
              <a:spLocks noChangeShapeType="1"/>
            </p:cNvSpPr>
            <p:nvPr/>
          </p:nvSpPr>
          <p:spPr bwMode="auto">
            <a:xfrm>
              <a:off x="480" y="1728"/>
              <a:ext cx="5472" cy="0"/>
            </a:xfrm>
            <a:prstGeom prst="line">
              <a:avLst/>
            </a:prstGeom>
            <a:noFill/>
            <a:ln w="76200">
              <a:solidFill>
                <a:srgbClr val="33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32" name="Line 8">
              <a:extLst>
                <a:ext uri="{FF2B5EF4-FFF2-40B4-BE49-F238E27FC236}">
                  <a16:creationId xmlns:a16="http://schemas.microsoft.com/office/drawing/2014/main" id="{7961AA48-BC9E-4D47-BF50-58599EC076F6}"/>
                </a:ext>
              </a:extLst>
            </p:cNvPr>
            <p:cNvSpPr>
              <a:spLocks noChangeShapeType="1"/>
            </p:cNvSpPr>
            <p:nvPr/>
          </p:nvSpPr>
          <p:spPr bwMode="auto">
            <a:xfrm>
              <a:off x="432" y="2928"/>
              <a:ext cx="5472" cy="0"/>
            </a:xfrm>
            <a:prstGeom prst="line">
              <a:avLst/>
            </a:prstGeom>
            <a:noFill/>
            <a:ln w="76200">
              <a:solidFill>
                <a:srgbClr val="33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925C959-47FE-491F-A50B-F21735216CC3}"/>
              </a:ext>
            </a:extLst>
          </p:cNvPr>
          <p:cNvSpPr>
            <a:spLocks noGrp="1" noChangeArrowheads="1"/>
          </p:cNvSpPr>
          <p:nvPr>
            <p:ph type="title"/>
          </p:nvPr>
        </p:nvSpPr>
        <p:spPr>
          <a:xfrm>
            <a:off x="1870075" y="234950"/>
            <a:ext cx="8451850" cy="1017588"/>
          </a:xfrm>
        </p:spPr>
        <p:txBody>
          <a:bodyPr/>
          <a:lstStyle/>
          <a:p>
            <a:pPr>
              <a:defRPr/>
            </a:pPr>
            <a:r>
              <a:rPr lang="en-US" dirty="0">
                <a:solidFill>
                  <a:schemeClr val="hlink"/>
                </a:solidFill>
                <a:latin typeface="Palatino Linotype" pitchFamily="18" charset="0"/>
              </a:rPr>
              <a:t>Individual Heterosis</a:t>
            </a:r>
          </a:p>
        </p:txBody>
      </p:sp>
      <p:graphicFrame>
        <p:nvGraphicFramePr>
          <p:cNvPr id="2050" name="Object 2">
            <a:extLst>
              <a:ext uri="{FF2B5EF4-FFF2-40B4-BE49-F238E27FC236}">
                <a16:creationId xmlns:a16="http://schemas.microsoft.com/office/drawing/2014/main" id="{09D99430-8A4C-4F7E-B83B-73C332542395}"/>
              </a:ext>
            </a:extLst>
          </p:cNvPr>
          <p:cNvGraphicFramePr>
            <a:graphicFrameLocks noGrp="1" noChangeAspect="1"/>
          </p:cNvGraphicFramePr>
          <p:nvPr>
            <p:ph type="chart" idx="1"/>
          </p:nvPr>
        </p:nvGraphicFramePr>
        <p:xfrm>
          <a:off x="1870075" y="1017588"/>
          <a:ext cx="8451850" cy="4697412"/>
        </p:xfrm>
        <a:graphic>
          <a:graphicData uri="http://schemas.openxmlformats.org/presentationml/2006/ole">
            <mc:AlternateContent xmlns:mc="http://schemas.openxmlformats.org/markup-compatibility/2006">
              <mc:Choice xmlns:v="urn:schemas-microsoft-com:vml" Requires="v">
                <p:oleObj spid="_x0000_s2052" name="Chart" r:id="rId3" imgW="11620323" imgH="5715118" progId="MSGraph.Chart.8">
                  <p:embed followColorScheme="full"/>
                </p:oleObj>
              </mc:Choice>
              <mc:Fallback>
                <p:oleObj name="Chart" r:id="rId3" imgW="11620323" imgH="5715118" progId="MSGraph.Chart.8">
                  <p:embed followColorScheme="full"/>
                  <p:pic>
                    <p:nvPicPr>
                      <p:cNvPr id="2050" name="Object 2">
                        <a:extLst>
                          <a:ext uri="{FF2B5EF4-FFF2-40B4-BE49-F238E27FC236}">
                            <a16:creationId xmlns:a16="http://schemas.microsoft.com/office/drawing/2014/main" id="{09D99430-8A4C-4F7E-B83B-73C332542395}"/>
                          </a:ext>
                        </a:extLst>
                      </p:cNvPr>
                      <p:cNvPicPr>
                        <a:picLocks noChangeAspect="1" noChangeArrowheads="1"/>
                      </p:cNvPicPr>
                      <p:nvPr/>
                    </p:nvPicPr>
                    <p:blipFill>
                      <a:blip r:embed="rId4"/>
                      <a:srcRect/>
                      <a:stretch>
                        <a:fillRect/>
                      </a:stretch>
                    </p:blipFill>
                    <p:spPr bwMode="auto">
                      <a:xfrm>
                        <a:off x="1870075" y="1017588"/>
                        <a:ext cx="8451850" cy="4697412"/>
                      </a:xfrm>
                      <a:prstGeom prst="rect">
                        <a:avLst/>
                      </a:prstGeom>
                    </p:spPr>
                  </p:pic>
                </p:oleObj>
              </mc:Fallback>
            </mc:AlternateContent>
          </a:graphicData>
        </a:graphic>
      </p:graphicFrame>
      <p:sp>
        <p:nvSpPr>
          <p:cNvPr id="2052" name="Text Box 5">
            <a:extLst>
              <a:ext uri="{FF2B5EF4-FFF2-40B4-BE49-F238E27FC236}">
                <a16:creationId xmlns:a16="http://schemas.microsoft.com/office/drawing/2014/main" id="{A527FB99-4CB7-4EF1-83B2-AB76B140261E}"/>
              </a:ext>
            </a:extLst>
          </p:cNvPr>
          <p:cNvSpPr txBox="1">
            <a:spLocks noChangeArrowheads="1"/>
          </p:cNvSpPr>
          <p:nvPr/>
        </p:nvSpPr>
        <p:spPr bwMode="auto">
          <a:xfrm>
            <a:off x="2438400" y="5562601"/>
            <a:ext cx="822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a:solidFill>
                  <a:schemeClr val="hlink"/>
                </a:solidFill>
                <a:cs typeface="Arial" panose="020B0604020202020204" pitchFamily="34" charset="0"/>
              </a:rPr>
              <a:t>Individual heterosis results because an</a:t>
            </a:r>
          </a:p>
          <a:p>
            <a:r>
              <a:rPr lang="en-US" altLang="en-US" sz="2000" b="1">
                <a:solidFill>
                  <a:schemeClr val="hlink"/>
                </a:solidFill>
                <a:cs typeface="Arial" panose="020B0604020202020204" pitchFamily="34" charset="0"/>
              </a:rPr>
              <a:t>animal is crossbred, regardless of parents, Cundiff et al., 1994</a:t>
            </a:r>
          </a:p>
        </p:txBody>
      </p:sp>
      <p:sp>
        <p:nvSpPr>
          <p:cNvPr id="2053" name="Text Box 6">
            <a:extLst>
              <a:ext uri="{FF2B5EF4-FFF2-40B4-BE49-F238E27FC236}">
                <a16:creationId xmlns:a16="http://schemas.microsoft.com/office/drawing/2014/main" id="{8F64D746-6DBE-4C84-BE98-5090DE9C9F88}"/>
              </a:ext>
            </a:extLst>
          </p:cNvPr>
          <p:cNvSpPr txBox="1">
            <a:spLocks noChangeArrowheads="1"/>
          </p:cNvSpPr>
          <p:nvPr/>
        </p:nvSpPr>
        <p:spPr bwMode="auto">
          <a:xfrm>
            <a:off x="1847854" y="1185863"/>
            <a:ext cx="45878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hlink"/>
                </a:solidFill>
              </a:rPr>
              <a:t>%</a:t>
            </a:r>
          </a:p>
          <a:p>
            <a:pPr algn="ctr"/>
            <a:r>
              <a:rPr lang="en-US" altLang="en-US" sz="2400" b="1">
                <a:solidFill>
                  <a:schemeClr val="hlink"/>
                </a:solidFill>
              </a:rPr>
              <a:t>H</a:t>
            </a:r>
          </a:p>
          <a:p>
            <a:pPr algn="ctr"/>
            <a:r>
              <a:rPr lang="en-US" altLang="en-US" sz="2400" b="1">
                <a:solidFill>
                  <a:schemeClr val="hlink"/>
                </a:solidFill>
              </a:rPr>
              <a:t>E</a:t>
            </a:r>
          </a:p>
          <a:p>
            <a:pPr algn="ctr"/>
            <a:r>
              <a:rPr lang="en-US" altLang="en-US" sz="2400" b="1">
                <a:solidFill>
                  <a:schemeClr val="hlink"/>
                </a:solidFill>
              </a:rPr>
              <a:t>T</a:t>
            </a:r>
          </a:p>
          <a:p>
            <a:pPr algn="ctr"/>
            <a:r>
              <a:rPr lang="en-US" altLang="en-US" sz="2400" b="1">
                <a:solidFill>
                  <a:schemeClr val="hlink"/>
                </a:solidFill>
              </a:rPr>
              <a:t>E</a:t>
            </a:r>
          </a:p>
          <a:p>
            <a:pPr algn="ctr"/>
            <a:r>
              <a:rPr lang="en-US" altLang="en-US" sz="2400" b="1">
                <a:solidFill>
                  <a:schemeClr val="hlink"/>
                </a:solidFill>
              </a:rPr>
              <a:t>R</a:t>
            </a:r>
          </a:p>
          <a:p>
            <a:pPr algn="ctr"/>
            <a:r>
              <a:rPr lang="en-US" altLang="en-US" sz="2400" b="1">
                <a:solidFill>
                  <a:schemeClr val="hlink"/>
                </a:solidFill>
              </a:rPr>
              <a:t>O</a:t>
            </a:r>
          </a:p>
          <a:p>
            <a:pPr algn="ctr"/>
            <a:r>
              <a:rPr lang="en-US" altLang="en-US" sz="2400" b="1">
                <a:solidFill>
                  <a:schemeClr val="hlink"/>
                </a:solidFill>
              </a:rPr>
              <a:t>S</a:t>
            </a:r>
          </a:p>
          <a:p>
            <a:pPr algn="ctr"/>
            <a:r>
              <a:rPr lang="en-US" altLang="en-US" sz="2400" b="1">
                <a:solidFill>
                  <a:schemeClr val="hlink"/>
                </a:solidFill>
              </a:rPr>
              <a:t>I</a:t>
            </a:r>
          </a:p>
          <a:p>
            <a:pPr algn="ctr"/>
            <a:r>
              <a:rPr lang="en-US" altLang="en-US" sz="2400" b="1">
                <a:solidFill>
                  <a:schemeClr val="hlink"/>
                </a:solidFill>
              </a:rPr>
              <a:t>S</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E14645D-7170-4B11-AAF3-04EF9CD0EB8D}"/>
              </a:ext>
            </a:extLst>
          </p:cNvPr>
          <p:cNvSpPr>
            <a:spLocks noGrp="1" noChangeArrowheads="1"/>
          </p:cNvSpPr>
          <p:nvPr>
            <p:ph type="title"/>
          </p:nvPr>
        </p:nvSpPr>
        <p:spPr/>
        <p:txBody>
          <a:bodyPr/>
          <a:lstStyle/>
          <a:p>
            <a:pPr>
              <a:defRPr/>
            </a:pPr>
            <a:r>
              <a:rPr lang="en-US"/>
              <a:t>Breed Complementarity</a:t>
            </a:r>
          </a:p>
        </p:txBody>
      </p:sp>
      <p:sp>
        <p:nvSpPr>
          <p:cNvPr id="50179" name="Rectangle 3">
            <a:extLst>
              <a:ext uri="{FF2B5EF4-FFF2-40B4-BE49-F238E27FC236}">
                <a16:creationId xmlns:a16="http://schemas.microsoft.com/office/drawing/2014/main" id="{26411D2F-BBD7-443F-9D7E-A31C0DC87CCC}"/>
              </a:ext>
            </a:extLst>
          </p:cNvPr>
          <p:cNvSpPr>
            <a:spLocks noGrp="1" noChangeArrowheads="1"/>
          </p:cNvSpPr>
          <p:nvPr>
            <p:ph type="body" idx="1"/>
          </p:nvPr>
        </p:nvSpPr>
        <p:spPr>
          <a:xfrm>
            <a:off x="2514600" y="2057400"/>
            <a:ext cx="7543800" cy="4114800"/>
          </a:xfrm>
        </p:spPr>
        <p:txBody>
          <a:bodyPr/>
          <a:lstStyle/>
          <a:p>
            <a:pPr>
              <a:defRPr/>
            </a:pPr>
            <a:r>
              <a:rPr lang="en-US" sz="2400" dirty="0">
                <a:solidFill>
                  <a:schemeClr val="hlink"/>
                </a:solidFill>
                <a:latin typeface="Palatino Linotype" pitchFamily="18" charset="0"/>
              </a:rPr>
              <a:t>Combine desirable traits from two or more different breeds to produce superior crossbred animals.</a:t>
            </a:r>
          </a:p>
          <a:p>
            <a:pPr>
              <a:defRPr/>
            </a:pPr>
            <a:r>
              <a:rPr lang="en-US" sz="2400" dirty="0">
                <a:solidFill>
                  <a:schemeClr val="hlink"/>
                </a:solidFill>
                <a:latin typeface="Palatino Linotype" pitchFamily="18" charset="0"/>
              </a:rPr>
              <a:t>More predictable, complementary results are associated with highly heritable traits.</a:t>
            </a:r>
          </a:p>
          <a:p>
            <a:pPr>
              <a:defRPr/>
            </a:pPr>
            <a:r>
              <a:rPr lang="en-US" sz="2400" dirty="0">
                <a:solidFill>
                  <a:schemeClr val="hlink"/>
                </a:solidFill>
                <a:latin typeface="Palatino Linotype" pitchFamily="18" charset="0"/>
              </a:rPr>
              <a:t>Max benefit achieved with terminal crosses.</a:t>
            </a:r>
          </a:p>
          <a:p>
            <a:pPr lvl="1">
              <a:defRPr/>
            </a:pPr>
            <a:r>
              <a:rPr lang="en-US" dirty="0">
                <a:solidFill>
                  <a:schemeClr val="hlink"/>
                </a:solidFill>
                <a:latin typeface="Palatino Linotype" pitchFamily="18" charset="0"/>
              </a:rPr>
              <a:t>&gt; selection for medium to highly heritable traits</a:t>
            </a:r>
          </a:p>
          <a:p>
            <a:pPr lvl="2">
              <a:defRPr/>
            </a:pPr>
            <a:r>
              <a:rPr lang="en-US" dirty="0">
                <a:solidFill>
                  <a:schemeClr val="hlink"/>
                </a:solidFill>
                <a:latin typeface="Palatino Linotype" pitchFamily="18" charset="0"/>
              </a:rPr>
              <a:t>feedlot performance, carcass traits, mature size, etc.</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7291E257-010D-4B81-BE45-C69711E68453}"/>
              </a:ext>
            </a:extLst>
          </p:cNvPr>
          <p:cNvSpPr>
            <a:spLocks noGrp="1" noChangeArrowheads="1"/>
          </p:cNvSpPr>
          <p:nvPr>
            <p:ph type="title"/>
          </p:nvPr>
        </p:nvSpPr>
        <p:spPr/>
        <p:txBody>
          <a:bodyPr/>
          <a:lstStyle/>
          <a:p>
            <a:pPr>
              <a:defRPr/>
            </a:pPr>
            <a:r>
              <a:rPr lang="en-US"/>
              <a:t>Breed Complementarity</a:t>
            </a:r>
          </a:p>
        </p:txBody>
      </p:sp>
      <p:sp>
        <p:nvSpPr>
          <p:cNvPr id="52227" name="Rectangle 3">
            <a:extLst>
              <a:ext uri="{FF2B5EF4-FFF2-40B4-BE49-F238E27FC236}">
                <a16:creationId xmlns:a16="http://schemas.microsoft.com/office/drawing/2014/main" id="{0B4CF45E-E0E2-4053-93B7-7783CF7488B6}"/>
              </a:ext>
            </a:extLst>
          </p:cNvPr>
          <p:cNvSpPr>
            <a:spLocks noGrp="1" noChangeArrowheads="1"/>
          </p:cNvSpPr>
          <p:nvPr>
            <p:ph type="body" idx="1"/>
          </p:nvPr>
        </p:nvSpPr>
        <p:spPr>
          <a:xfrm>
            <a:off x="2216150" y="1828800"/>
            <a:ext cx="7537450" cy="4343400"/>
          </a:xfrm>
        </p:spPr>
        <p:txBody>
          <a:bodyPr/>
          <a:lstStyle/>
          <a:p>
            <a:pPr>
              <a:buFont typeface="Wingdings" panose="05000000000000000000" pitchFamily="2" charset="2"/>
              <a:buNone/>
              <a:defRPr/>
            </a:pPr>
            <a:r>
              <a:rPr lang="en-US" u="sng" dirty="0">
                <a:solidFill>
                  <a:schemeClr val="hlink"/>
                </a:solidFill>
                <a:latin typeface="Palatino Linotype" pitchFamily="18" charset="0"/>
              </a:rPr>
              <a:t>Examples:</a:t>
            </a:r>
            <a:endParaRPr lang="en-US" dirty="0">
              <a:solidFill>
                <a:schemeClr val="hlink"/>
              </a:solidFill>
              <a:latin typeface="Palatino Linotype" pitchFamily="18" charset="0"/>
            </a:endParaRPr>
          </a:p>
          <a:p>
            <a:pPr>
              <a:defRPr/>
            </a:pPr>
            <a:r>
              <a:rPr lang="en-US" dirty="0">
                <a:solidFill>
                  <a:schemeClr val="hlink"/>
                </a:solidFill>
                <a:latin typeface="Palatino Linotype" pitchFamily="18" charset="0"/>
              </a:rPr>
              <a:t>Climate adaptability</a:t>
            </a:r>
          </a:p>
          <a:p>
            <a:pPr lvl="1">
              <a:defRPr/>
            </a:pPr>
            <a:r>
              <a:rPr lang="en-US" dirty="0">
                <a:solidFill>
                  <a:schemeClr val="hlink"/>
                </a:solidFill>
                <a:latin typeface="Palatino Linotype" pitchFamily="18" charset="0"/>
              </a:rPr>
              <a:t>Angus - Brahman</a:t>
            </a:r>
          </a:p>
          <a:p>
            <a:pPr>
              <a:defRPr/>
            </a:pPr>
            <a:r>
              <a:rPr lang="en-US" dirty="0">
                <a:solidFill>
                  <a:schemeClr val="hlink"/>
                </a:solidFill>
                <a:latin typeface="Palatino Linotype" pitchFamily="18" charset="0"/>
              </a:rPr>
              <a:t>Carcass traits (quality and yield)</a:t>
            </a:r>
          </a:p>
          <a:p>
            <a:pPr lvl="1">
              <a:defRPr/>
            </a:pPr>
            <a:r>
              <a:rPr lang="en-US" dirty="0">
                <a:solidFill>
                  <a:schemeClr val="hlink"/>
                </a:solidFill>
                <a:latin typeface="Palatino Linotype" pitchFamily="18" charset="0"/>
              </a:rPr>
              <a:t>Angus - Charolais</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207B0A1-EF6B-41E5-AF0A-CD9E65453A2A}"/>
              </a:ext>
            </a:extLst>
          </p:cNvPr>
          <p:cNvSpPr>
            <a:spLocks noGrp="1" noRot="1" noChangeArrowheads="1"/>
          </p:cNvSpPr>
          <p:nvPr>
            <p:ph type="title"/>
          </p:nvPr>
        </p:nvSpPr>
        <p:spPr/>
        <p:txBody>
          <a:bodyPr/>
          <a:lstStyle/>
          <a:p>
            <a:pPr eaLnBrk="1" hangingPunct="1">
              <a:defRPr/>
            </a:pPr>
            <a:r>
              <a:rPr lang="en-US">
                <a:latin typeface="Elephant" pitchFamily="18" charset="0"/>
              </a:rPr>
              <a:t>Nutrition</a:t>
            </a:r>
          </a:p>
        </p:txBody>
      </p:sp>
      <p:sp>
        <p:nvSpPr>
          <p:cNvPr id="8195" name="Rectangle 3">
            <a:extLst>
              <a:ext uri="{FF2B5EF4-FFF2-40B4-BE49-F238E27FC236}">
                <a16:creationId xmlns:a16="http://schemas.microsoft.com/office/drawing/2014/main" id="{E6A6A6D7-84D3-4CC2-A8F0-AABDC3C225D2}"/>
              </a:ext>
            </a:extLst>
          </p:cNvPr>
          <p:cNvSpPr>
            <a:spLocks noGrp="1" noRot="1" noChangeArrowheads="1"/>
          </p:cNvSpPr>
          <p:nvPr>
            <p:ph type="body" idx="1"/>
          </p:nvPr>
        </p:nvSpPr>
        <p:spPr/>
        <p:txBody>
          <a:bodyPr>
            <a:normAutofit lnSpcReduction="10000"/>
          </a:bodyPr>
          <a:lstStyle/>
          <a:p>
            <a:pPr eaLnBrk="1" hangingPunct="1">
              <a:lnSpc>
                <a:spcPct val="90000"/>
              </a:lnSpc>
              <a:defRPr/>
            </a:pPr>
            <a:r>
              <a:rPr lang="en-US">
                <a:latin typeface="Elephant" pitchFamily="18" charset="0"/>
              </a:rPr>
              <a:t>Nutrient – any feed constituent that functions in the support of life</a:t>
            </a:r>
          </a:p>
          <a:p>
            <a:pPr eaLnBrk="1" hangingPunct="1">
              <a:lnSpc>
                <a:spcPct val="90000"/>
              </a:lnSpc>
              <a:defRPr/>
            </a:pPr>
            <a:r>
              <a:rPr lang="en-US">
                <a:latin typeface="Elephant" pitchFamily="18" charset="0"/>
              </a:rPr>
              <a:t>Classified as</a:t>
            </a:r>
          </a:p>
          <a:p>
            <a:pPr lvl="1" eaLnBrk="1" hangingPunct="1">
              <a:lnSpc>
                <a:spcPct val="90000"/>
              </a:lnSpc>
              <a:defRPr/>
            </a:pPr>
            <a:r>
              <a:rPr lang="en-US">
                <a:latin typeface="Elephant" pitchFamily="18" charset="0"/>
              </a:rPr>
              <a:t>Concentrates</a:t>
            </a:r>
          </a:p>
          <a:p>
            <a:pPr lvl="2" eaLnBrk="1" hangingPunct="1">
              <a:lnSpc>
                <a:spcPct val="90000"/>
              </a:lnSpc>
              <a:defRPr/>
            </a:pPr>
            <a:r>
              <a:rPr lang="en-US">
                <a:latin typeface="Elephant" pitchFamily="18" charset="0"/>
              </a:rPr>
              <a:t>Include cereal grains (corn, wheat, barley, oats, and milo), oil meals (soybean meal, linseed meal, and cottonseed meal), molasses, and dried milk products</a:t>
            </a:r>
          </a:p>
          <a:p>
            <a:pPr lvl="2" eaLnBrk="1" hangingPunct="1">
              <a:lnSpc>
                <a:spcPct val="90000"/>
              </a:lnSpc>
              <a:defRPr/>
            </a:pPr>
            <a:r>
              <a:rPr lang="en-US">
                <a:latin typeface="Elephant" pitchFamily="18" charset="0"/>
              </a:rPr>
              <a:t>High in energy, low in fiber, and highly digestible</a:t>
            </a:r>
          </a:p>
          <a:p>
            <a:pPr lvl="1" eaLnBrk="1" hangingPunct="1">
              <a:lnSpc>
                <a:spcPct val="90000"/>
              </a:lnSpc>
              <a:defRPr/>
            </a:pPr>
            <a:r>
              <a:rPr lang="en-US">
                <a:latin typeface="Elephant" pitchFamily="18" charset="0"/>
              </a:rPr>
              <a:t>Roughage</a:t>
            </a:r>
          </a:p>
          <a:p>
            <a:pPr lvl="2" eaLnBrk="1" hangingPunct="1">
              <a:lnSpc>
                <a:spcPct val="90000"/>
              </a:lnSpc>
              <a:defRPr/>
            </a:pPr>
            <a:r>
              <a:rPr lang="en-US">
                <a:latin typeface="Elephant" pitchFamily="18" charset="0"/>
              </a:rPr>
              <a:t>Include legume hays, grass hays, and straws</a:t>
            </a:r>
          </a:p>
          <a:p>
            <a:pPr lvl="2" eaLnBrk="1" hangingPunct="1">
              <a:lnSpc>
                <a:spcPct val="90000"/>
              </a:lnSpc>
              <a:defRPr/>
            </a:pPr>
            <a:r>
              <a:rPr lang="en-US">
                <a:latin typeface="Elephant" pitchFamily="18" charset="0"/>
              </a:rPr>
              <a:t>Silage, stovers, soilage, and grazed forage</a:t>
            </a:r>
          </a:p>
          <a:p>
            <a:pPr lvl="2" eaLnBrk="1" hangingPunct="1">
              <a:lnSpc>
                <a:spcPct val="90000"/>
              </a:lnSpc>
              <a:defRPr/>
            </a:pPr>
            <a:r>
              <a:rPr lang="en-US">
                <a:latin typeface="Elephant" pitchFamily="18" charset="0"/>
              </a:rPr>
              <a:t>High fiber, less digestible than concentrates</a:t>
            </a:r>
          </a:p>
          <a:p>
            <a:pPr lvl="2" eaLnBrk="1" hangingPunct="1">
              <a:lnSpc>
                <a:spcPct val="90000"/>
              </a:lnSpc>
              <a:defRPr/>
            </a:pPr>
            <a:endParaRPr lang="en-US">
              <a:latin typeface="Elephant"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6B897F13-D17D-4E3F-833D-90AB2E3C761B}"/>
              </a:ext>
            </a:extLst>
          </p:cNvPr>
          <p:cNvSpPr>
            <a:spLocks noGrp="1" noRot="1" noChangeArrowheads="1"/>
          </p:cNvSpPr>
          <p:nvPr>
            <p:ph type="title"/>
          </p:nvPr>
        </p:nvSpPr>
        <p:spPr/>
        <p:txBody>
          <a:bodyPr/>
          <a:lstStyle/>
          <a:p>
            <a:pPr eaLnBrk="1" hangingPunct="1">
              <a:defRPr/>
            </a:pPr>
            <a:r>
              <a:rPr lang="en-US">
                <a:latin typeface="Elephant" pitchFamily="18" charset="0"/>
              </a:rPr>
              <a:t>Nutrition</a:t>
            </a:r>
          </a:p>
        </p:txBody>
      </p:sp>
      <p:sp>
        <p:nvSpPr>
          <p:cNvPr id="9219" name="Rectangle 3">
            <a:extLst>
              <a:ext uri="{FF2B5EF4-FFF2-40B4-BE49-F238E27FC236}">
                <a16:creationId xmlns:a16="http://schemas.microsoft.com/office/drawing/2014/main" id="{796346A7-4890-4B17-8369-B564016129F1}"/>
              </a:ext>
            </a:extLst>
          </p:cNvPr>
          <p:cNvSpPr>
            <a:spLocks noGrp="1" noRot="1" noChangeArrowheads="1"/>
          </p:cNvSpPr>
          <p:nvPr>
            <p:ph type="body" sz="half" idx="1"/>
          </p:nvPr>
        </p:nvSpPr>
        <p:spPr/>
        <p:txBody>
          <a:bodyPr/>
          <a:lstStyle/>
          <a:p>
            <a:pPr eaLnBrk="1" hangingPunct="1">
              <a:defRPr/>
            </a:pPr>
            <a:r>
              <a:rPr lang="en-US">
                <a:latin typeface="Elephant" pitchFamily="18" charset="0"/>
              </a:rPr>
              <a:t>Six basic nutrients</a:t>
            </a:r>
          </a:p>
          <a:p>
            <a:pPr lvl="1" eaLnBrk="1" hangingPunct="1">
              <a:defRPr/>
            </a:pPr>
            <a:r>
              <a:rPr lang="en-US">
                <a:latin typeface="Elephant" pitchFamily="18" charset="0"/>
              </a:rPr>
              <a:t>Water, carbohydrates, fats, protein, vitamins and minerals</a:t>
            </a:r>
          </a:p>
        </p:txBody>
      </p:sp>
      <p:pic>
        <p:nvPicPr>
          <p:cNvPr id="5124" name="Picture 8" descr="cow%20heads">
            <a:extLst>
              <a:ext uri="{FF2B5EF4-FFF2-40B4-BE49-F238E27FC236}">
                <a16:creationId xmlns:a16="http://schemas.microsoft.com/office/drawing/2014/main" id="{493DD8BF-6FF3-4630-8902-0E9089221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200400"/>
            <a:ext cx="26289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0" descr="Stock%20Lix%2020%20Tub%20small">
            <a:extLst>
              <a:ext uri="{FF2B5EF4-FFF2-40B4-BE49-F238E27FC236}">
                <a16:creationId xmlns:a16="http://schemas.microsoft.com/office/drawing/2014/main" id="{80C0E570-64F8-497F-931E-815206CB3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40386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3" descr="DSC_0110">
            <a:extLst>
              <a:ext uri="{FF2B5EF4-FFF2-40B4-BE49-F238E27FC236}">
                <a16:creationId xmlns:a16="http://schemas.microsoft.com/office/drawing/2014/main" id="{305E3322-B2BC-4034-8681-3491A23F9703}"/>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05400" y="3886200"/>
            <a:ext cx="3189288" cy="2135188"/>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A2D1850-502F-43C5-BCC8-9929894EB9A2}"/>
              </a:ext>
            </a:extLst>
          </p:cNvPr>
          <p:cNvSpPr>
            <a:spLocks noGrp="1" noRot="1" noChangeArrowheads="1"/>
          </p:cNvSpPr>
          <p:nvPr>
            <p:ph type="title"/>
          </p:nvPr>
        </p:nvSpPr>
        <p:spPr/>
        <p:txBody>
          <a:bodyPr/>
          <a:lstStyle/>
          <a:p>
            <a:pPr eaLnBrk="1" hangingPunct="1">
              <a:defRPr/>
            </a:pPr>
            <a:r>
              <a:rPr lang="en-US">
                <a:latin typeface="Elephant" pitchFamily="18" charset="0"/>
              </a:rPr>
              <a:t>Nutrition</a:t>
            </a:r>
          </a:p>
        </p:txBody>
      </p:sp>
      <p:sp>
        <p:nvSpPr>
          <p:cNvPr id="10243" name="Rectangle 3">
            <a:extLst>
              <a:ext uri="{FF2B5EF4-FFF2-40B4-BE49-F238E27FC236}">
                <a16:creationId xmlns:a16="http://schemas.microsoft.com/office/drawing/2014/main" id="{6B3ED243-1D0D-47D1-A64F-50278228D2A7}"/>
              </a:ext>
            </a:extLst>
          </p:cNvPr>
          <p:cNvSpPr>
            <a:spLocks noGrp="1" noRot="1" noChangeArrowheads="1"/>
          </p:cNvSpPr>
          <p:nvPr>
            <p:ph type="body" idx="1"/>
          </p:nvPr>
        </p:nvSpPr>
        <p:spPr/>
        <p:txBody>
          <a:bodyPr/>
          <a:lstStyle/>
          <a:p>
            <a:pPr eaLnBrk="1" hangingPunct="1">
              <a:lnSpc>
                <a:spcPct val="80000"/>
              </a:lnSpc>
              <a:defRPr/>
            </a:pPr>
            <a:r>
              <a:rPr lang="en-US" dirty="0">
                <a:latin typeface="Elephant" pitchFamily="18" charset="0"/>
              </a:rPr>
              <a:t>Water</a:t>
            </a:r>
          </a:p>
          <a:p>
            <a:pPr lvl="1" eaLnBrk="1" hangingPunct="1">
              <a:lnSpc>
                <a:spcPct val="80000"/>
              </a:lnSpc>
              <a:defRPr/>
            </a:pPr>
            <a:r>
              <a:rPr lang="en-US" dirty="0">
                <a:latin typeface="Elephant" pitchFamily="18" charset="0"/>
              </a:rPr>
              <a:t>Contains hydrogen and oxygen</a:t>
            </a:r>
          </a:p>
          <a:p>
            <a:pPr lvl="1" eaLnBrk="1" hangingPunct="1">
              <a:lnSpc>
                <a:spcPct val="80000"/>
              </a:lnSpc>
              <a:defRPr/>
            </a:pPr>
            <a:r>
              <a:rPr lang="en-US" dirty="0">
                <a:latin typeface="Elephant" pitchFamily="18" charset="0"/>
              </a:rPr>
              <a:t>Water and moisture used interchangeably</a:t>
            </a:r>
          </a:p>
          <a:p>
            <a:pPr lvl="2" eaLnBrk="1" hangingPunct="1">
              <a:lnSpc>
                <a:spcPct val="80000"/>
              </a:lnSpc>
              <a:defRPr/>
            </a:pPr>
            <a:r>
              <a:rPr lang="en-US" dirty="0">
                <a:latin typeface="Elephant" pitchFamily="18" charset="0"/>
              </a:rPr>
              <a:t>Water refers to drinking water</a:t>
            </a:r>
          </a:p>
          <a:p>
            <a:pPr lvl="2" eaLnBrk="1" hangingPunct="1">
              <a:lnSpc>
                <a:spcPct val="80000"/>
              </a:lnSpc>
              <a:defRPr/>
            </a:pPr>
            <a:r>
              <a:rPr lang="en-US" dirty="0">
                <a:latin typeface="Elephant" pitchFamily="18" charset="0"/>
              </a:rPr>
              <a:t>Moisture refers to the amount of water in feed or ration</a:t>
            </a:r>
          </a:p>
          <a:p>
            <a:pPr lvl="1" eaLnBrk="1" hangingPunct="1">
              <a:lnSpc>
                <a:spcPct val="80000"/>
              </a:lnSpc>
              <a:defRPr/>
            </a:pPr>
            <a:r>
              <a:rPr lang="en-US" dirty="0">
                <a:latin typeface="Elephant" pitchFamily="18" charset="0"/>
              </a:rPr>
              <a:t>Moisture in feed ranges from 10 (air dry feeds) to &gt;80% (fresh green forage)</a:t>
            </a:r>
          </a:p>
          <a:p>
            <a:pPr lvl="1" eaLnBrk="1" hangingPunct="1">
              <a:lnSpc>
                <a:spcPct val="80000"/>
              </a:lnSpc>
              <a:defRPr/>
            </a:pPr>
            <a:r>
              <a:rPr lang="en-US" dirty="0">
                <a:latin typeface="Elephant" pitchFamily="18" charset="0"/>
              </a:rPr>
              <a:t>After accounting for moisture, the remainder of the feed is referred to as dry matter (DM)</a:t>
            </a:r>
          </a:p>
          <a:p>
            <a:pPr lvl="1" eaLnBrk="1" hangingPunct="1">
              <a:lnSpc>
                <a:spcPct val="80000"/>
              </a:lnSpc>
              <a:defRPr/>
            </a:pPr>
            <a:r>
              <a:rPr lang="en-US" dirty="0">
                <a:latin typeface="Elephant" pitchFamily="18" charset="0"/>
              </a:rPr>
              <a:t>Animals die faster from lack of water than any other nutrient</a:t>
            </a:r>
          </a:p>
          <a:p>
            <a:pPr lvl="1" eaLnBrk="1" hangingPunct="1">
              <a:lnSpc>
                <a:spcPct val="80000"/>
              </a:lnSpc>
              <a:defRPr/>
            </a:pPr>
            <a:r>
              <a:rPr lang="en-US" dirty="0">
                <a:latin typeface="Elephant" pitchFamily="18" charset="0"/>
              </a:rPr>
              <a:t>Beef cattle 4–15 gallons; sheep and goats 2-3 gallons</a:t>
            </a:r>
          </a:p>
          <a:p>
            <a:pPr lvl="1" eaLnBrk="1" hangingPunct="1">
              <a:lnSpc>
                <a:spcPct val="80000"/>
              </a:lnSpc>
              <a:defRPr/>
            </a:pPr>
            <a:endParaRPr lang="en-US" dirty="0">
              <a:latin typeface="Elephant"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4CD0F41-A9F1-4E17-99E5-200E04B57601}"/>
              </a:ext>
            </a:extLst>
          </p:cNvPr>
          <p:cNvSpPr>
            <a:spLocks noGrp="1" noRot="1" noChangeArrowheads="1"/>
          </p:cNvSpPr>
          <p:nvPr>
            <p:ph type="title"/>
          </p:nvPr>
        </p:nvSpPr>
        <p:spPr/>
        <p:txBody>
          <a:bodyPr/>
          <a:lstStyle/>
          <a:p>
            <a:pPr eaLnBrk="1" hangingPunct="1">
              <a:defRPr/>
            </a:pPr>
            <a:r>
              <a:rPr lang="en-US">
                <a:latin typeface="Elephant" pitchFamily="18" charset="0"/>
              </a:rPr>
              <a:t>Nutrition</a:t>
            </a:r>
          </a:p>
        </p:txBody>
      </p:sp>
      <p:sp>
        <p:nvSpPr>
          <p:cNvPr id="11267" name="Rectangle 3">
            <a:extLst>
              <a:ext uri="{FF2B5EF4-FFF2-40B4-BE49-F238E27FC236}">
                <a16:creationId xmlns:a16="http://schemas.microsoft.com/office/drawing/2014/main" id="{FE350D8A-5A42-409B-A96E-72A869FF559B}"/>
              </a:ext>
            </a:extLst>
          </p:cNvPr>
          <p:cNvSpPr>
            <a:spLocks noGrp="1" noRot="1" noChangeArrowheads="1"/>
          </p:cNvSpPr>
          <p:nvPr>
            <p:ph type="body" idx="1"/>
          </p:nvPr>
        </p:nvSpPr>
        <p:spPr/>
        <p:txBody>
          <a:bodyPr/>
          <a:lstStyle/>
          <a:p>
            <a:pPr eaLnBrk="1" hangingPunct="1">
              <a:lnSpc>
                <a:spcPct val="90000"/>
              </a:lnSpc>
              <a:defRPr/>
            </a:pPr>
            <a:r>
              <a:rPr lang="en-US" dirty="0">
                <a:latin typeface="Elephant" pitchFamily="18" charset="0"/>
              </a:rPr>
              <a:t>Carbohydrates</a:t>
            </a:r>
          </a:p>
          <a:p>
            <a:pPr lvl="1" eaLnBrk="1" hangingPunct="1">
              <a:lnSpc>
                <a:spcPct val="90000"/>
              </a:lnSpc>
              <a:defRPr/>
            </a:pPr>
            <a:r>
              <a:rPr lang="en-US" dirty="0">
                <a:latin typeface="Elephant" pitchFamily="18" charset="0"/>
              </a:rPr>
              <a:t>Found in plant and animal tissue</a:t>
            </a:r>
          </a:p>
          <a:p>
            <a:pPr lvl="1" eaLnBrk="1" hangingPunct="1">
              <a:lnSpc>
                <a:spcPct val="90000"/>
              </a:lnSpc>
              <a:defRPr/>
            </a:pPr>
            <a:r>
              <a:rPr lang="en-US" dirty="0">
                <a:latin typeface="Elephant" pitchFamily="18" charset="0"/>
              </a:rPr>
              <a:t>Contain carbon, hydrogen, and oxygen</a:t>
            </a:r>
          </a:p>
          <a:p>
            <a:pPr lvl="1" eaLnBrk="1" hangingPunct="1">
              <a:lnSpc>
                <a:spcPct val="90000"/>
              </a:lnSpc>
              <a:defRPr/>
            </a:pPr>
            <a:r>
              <a:rPr lang="en-US" dirty="0">
                <a:latin typeface="Elephant" pitchFamily="18" charset="0"/>
              </a:rPr>
              <a:t>Energy source</a:t>
            </a:r>
          </a:p>
          <a:p>
            <a:pPr lvl="1" eaLnBrk="1" hangingPunct="1">
              <a:lnSpc>
                <a:spcPct val="90000"/>
              </a:lnSpc>
              <a:defRPr/>
            </a:pPr>
            <a:r>
              <a:rPr lang="en-US" dirty="0">
                <a:latin typeface="Elephant" pitchFamily="18" charset="0"/>
              </a:rPr>
              <a:t>Simple (starch) or complex (cellulose)</a:t>
            </a:r>
          </a:p>
          <a:p>
            <a:pPr lvl="1" eaLnBrk="1" hangingPunct="1">
              <a:lnSpc>
                <a:spcPct val="90000"/>
              </a:lnSpc>
              <a:defRPr/>
            </a:pPr>
            <a:r>
              <a:rPr lang="en-US" dirty="0">
                <a:latin typeface="Elephant" pitchFamily="18" charset="0"/>
              </a:rPr>
              <a:t>Grazing ruminants make the most effective use of forages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7E156A1-E1CB-4788-AFA4-8C9DB535EAB0}"/>
              </a:ext>
            </a:extLst>
          </p:cNvPr>
          <p:cNvSpPr>
            <a:spLocks noGrp="1" noRot="1" noChangeArrowheads="1"/>
          </p:cNvSpPr>
          <p:nvPr>
            <p:ph type="title"/>
          </p:nvPr>
        </p:nvSpPr>
        <p:spPr/>
        <p:txBody>
          <a:bodyPr/>
          <a:lstStyle/>
          <a:p>
            <a:pPr eaLnBrk="1" hangingPunct="1">
              <a:defRPr/>
            </a:pPr>
            <a:r>
              <a:rPr lang="en-US">
                <a:latin typeface="Elephant" pitchFamily="18" charset="0"/>
              </a:rPr>
              <a:t>Nutrition</a:t>
            </a:r>
          </a:p>
        </p:txBody>
      </p:sp>
      <p:sp>
        <p:nvSpPr>
          <p:cNvPr id="12291" name="Rectangle 3">
            <a:extLst>
              <a:ext uri="{FF2B5EF4-FFF2-40B4-BE49-F238E27FC236}">
                <a16:creationId xmlns:a16="http://schemas.microsoft.com/office/drawing/2014/main" id="{26FCF1D5-CDBA-4423-ABBC-CAAF559BEB73}"/>
              </a:ext>
            </a:extLst>
          </p:cNvPr>
          <p:cNvSpPr>
            <a:spLocks noGrp="1" noRot="1" noChangeArrowheads="1"/>
          </p:cNvSpPr>
          <p:nvPr>
            <p:ph type="body" sz="half" idx="1"/>
          </p:nvPr>
        </p:nvSpPr>
        <p:spPr/>
        <p:txBody>
          <a:bodyPr>
            <a:normAutofit fontScale="92500" lnSpcReduction="20000"/>
          </a:bodyPr>
          <a:lstStyle/>
          <a:p>
            <a:pPr eaLnBrk="1" hangingPunct="1">
              <a:defRPr/>
            </a:pPr>
            <a:r>
              <a:rPr lang="en-US">
                <a:latin typeface="Elephant" pitchFamily="18" charset="0"/>
              </a:rPr>
              <a:t>Fats</a:t>
            </a:r>
          </a:p>
          <a:p>
            <a:pPr lvl="1" eaLnBrk="1" hangingPunct="1">
              <a:defRPr/>
            </a:pPr>
            <a:r>
              <a:rPr lang="en-US">
                <a:latin typeface="Elephant" pitchFamily="18" charset="0"/>
              </a:rPr>
              <a:t>Fats and oils (lipids)</a:t>
            </a:r>
          </a:p>
          <a:p>
            <a:pPr lvl="1" eaLnBrk="1" hangingPunct="1">
              <a:defRPr/>
            </a:pPr>
            <a:r>
              <a:rPr lang="en-US">
                <a:latin typeface="Elephant" pitchFamily="18" charset="0"/>
              </a:rPr>
              <a:t>Contains carbon, hydrogen, and oxygen</a:t>
            </a:r>
          </a:p>
          <a:p>
            <a:pPr lvl="1" eaLnBrk="1" hangingPunct="1">
              <a:defRPr/>
            </a:pPr>
            <a:r>
              <a:rPr lang="en-US">
                <a:latin typeface="Elephant" pitchFamily="18" charset="0"/>
              </a:rPr>
              <a:t>Fats are solids and oils are liquid at room temperature</a:t>
            </a:r>
          </a:p>
          <a:p>
            <a:pPr lvl="1" eaLnBrk="1" hangingPunct="1">
              <a:defRPr/>
            </a:pPr>
            <a:r>
              <a:rPr lang="en-US">
                <a:latin typeface="Elephant" pitchFamily="18" charset="0"/>
              </a:rPr>
              <a:t>Fats contain 2.25 times more energy/lb than carbohydrates</a:t>
            </a:r>
          </a:p>
          <a:p>
            <a:pPr lvl="1" eaLnBrk="1" hangingPunct="1">
              <a:buFontTx/>
              <a:buNone/>
              <a:defRPr/>
            </a:pPr>
            <a:r>
              <a:rPr lang="en-US">
                <a:latin typeface="Elephant" pitchFamily="18" charset="0"/>
              </a:rPr>
              <a:t> </a:t>
            </a:r>
          </a:p>
        </p:txBody>
      </p:sp>
      <p:sp>
        <p:nvSpPr>
          <p:cNvPr id="12292" name="Rectangle 4">
            <a:extLst>
              <a:ext uri="{FF2B5EF4-FFF2-40B4-BE49-F238E27FC236}">
                <a16:creationId xmlns:a16="http://schemas.microsoft.com/office/drawing/2014/main" id="{66DC5E6C-147D-4BBD-B52C-7B8C66A74080}"/>
              </a:ext>
            </a:extLst>
          </p:cNvPr>
          <p:cNvSpPr>
            <a:spLocks noGrp="1" noRot="1" noChangeArrowheads="1"/>
          </p:cNvSpPr>
          <p:nvPr>
            <p:ph sz="half" idx="2"/>
          </p:nvPr>
        </p:nvSpPr>
        <p:spPr>
          <a:xfrm>
            <a:off x="1828800" y="4722814"/>
            <a:ext cx="8540750" cy="2135187"/>
          </a:xfrm>
        </p:spPr>
        <p:txBody>
          <a:bodyPr/>
          <a:lstStyle/>
          <a:p>
            <a:pPr eaLnBrk="1" hangingPunct="1">
              <a:defRPr/>
            </a:pPr>
            <a:endParaRPr lang="en-US"/>
          </a:p>
        </p:txBody>
      </p:sp>
      <p:pic>
        <p:nvPicPr>
          <p:cNvPr id="8197" name="Picture 6" descr="CornOil">
            <a:extLst>
              <a:ext uri="{FF2B5EF4-FFF2-40B4-BE49-F238E27FC236}">
                <a16:creationId xmlns:a16="http://schemas.microsoft.com/office/drawing/2014/main" id="{F2F2412D-C648-411B-AB71-DB71F0263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724400"/>
            <a:ext cx="1828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0BD3A51-A6B0-496C-9A8E-CAE52F376BE3}"/>
              </a:ext>
            </a:extLst>
          </p:cNvPr>
          <p:cNvSpPr>
            <a:spLocks noGrp="1" noChangeArrowheads="1"/>
          </p:cNvSpPr>
          <p:nvPr>
            <p:ph type="title"/>
          </p:nvPr>
        </p:nvSpPr>
        <p:spPr/>
        <p:txBody>
          <a:bodyPr/>
          <a:lstStyle/>
          <a:p>
            <a:pPr eaLnBrk="1" hangingPunct="1"/>
            <a:r>
              <a:rPr lang="en-US" altLang="en-US"/>
              <a:t>Beef Industry</a:t>
            </a:r>
          </a:p>
        </p:txBody>
      </p:sp>
      <p:graphicFrame>
        <p:nvGraphicFramePr>
          <p:cNvPr id="33136" name="Group 368">
            <a:extLst>
              <a:ext uri="{FF2B5EF4-FFF2-40B4-BE49-F238E27FC236}">
                <a16:creationId xmlns:a16="http://schemas.microsoft.com/office/drawing/2014/main" id="{10E10338-3DEC-4653-A66B-D266C139CBB6}"/>
              </a:ext>
            </a:extLst>
          </p:cNvPr>
          <p:cNvGraphicFramePr>
            <a:graphicFrameLocks noGrp="1"/>
          </p:cNvGraphicFramePr>
          <p:nvPr>
            <p:ph idx="1"/>
          </p:nvPr>
        </p:nvGraphicFramePr>
        <p:xfrm>
          <a:off x="1981200" y="1828801"/>
          <a:ext cx="8229600" cy="4327568"/>
        </p:xfrm>
        <a:graphic>
          <a:graphicData uri="http://schemas.openxmlformats.org/drawingml/2006/table">
            <a:tbl>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640033">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1" i="0" u="none" strike="noStrike" cap="none" normalizeH="0" baseline="0" dirty="0">
                          <a:ln>
                            <a:noFill/>
                          </a:ln>
                          <a:solidFill>
                            <a:schemeClr val="tx1"/>
                          </a:solidFill>
                          <a:effectLst/>
                          <a:latin typeface="Times New Roman" pitchFamily="18" charset="0"/>
                        </a:rPr>
                        <a:t>Country</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1" i="0" u="none" strike="noStrike" cap="none" normalizeH="0" baseline="0">
                          <a:ln>
                            <a:noFill/>
                          </a:ln>
                          <a:solidFill>
                            <a:schemeClr val="tx1"/>
                          </a:solidFill>
                          <a:effectLst/>
                          <a:latin typeface="Times New Roman" pitchFamily="18" charset="0"/>
                        </a:rPr>
                        <a:t># Cattle (mil head)</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1" i="0" u="none" strike="noStrike" cap="none" normalizeH="0" baseline="0">
                          <a:ln>
                            <a:noFill/>
                          </a:ln>
                          <a:solidFill>
                            <a:schemeClr val="tx1"/>
                          </a:solidFill>
                          <a:effectLst/>
                          <a:latin typeface="Times New Roman" pitchFamily="18" charset="0"/>
                        </a:rPr>
                        <a:t>Country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1" i="0" u="none" strike="noStrike" cap="none" normalizeH="0" baseline="0">
                          <a:ln>
                            <a:noFill/>
                          </a:ln>
                          <a:solidFill>
                            <a:schemeClr val="tx1"/>
                          </a:solidFill>
                          <a:effectLst/>
                          <a:latin typeface="Times New Roman" pitchFamily="18" charset="0"/>
                        </a:rPr>
                        <a:t>Production (bil (lb))</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1" i="0" u="none" strike="noStrike" cap="none" normalizeH="0" baseline="0">
                          <a:ln>
                            <a:noFill/>
                          </a:ln>
                          <a:solidFill>
                            <a:schemeClr val="tx1"/>
                          </a:solidFill>
                          <a:effectLst/>
                          <a:latin typeface="Times New Roman" pitchFamily="18" charset="0"/>
                        </a:rPr>
                        <a:t>Country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1" i="0" u="none" strike="noStrike" cap="none" normalizeH="0" baseline="0">
                          <a:ln>
                            <a:noFill/>
                          </a:ln>
                          <a:solidFill>
                            <a:schemeClr val="tx1"/>
                          </a:solidFill>
                          <a:effectLst/>
                          <a:latin typeface="Times New Roman" pitchFamily="18" charset="0"/>
                        </a:rPr>
                        <a:t>Per capita supply (lb)</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4318">
                <a:tc>
                  <a:txBody>
                    <a:bodyPr/>
                    <a:lstStyle/>
                    <a:p>
                      <a:pPr marL="533400" marR="0" lvl="0" indent="-53340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rPr>
                        <a:t>1. India</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rPr>
                        <a:t>175</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rPr>
                        <a:t>1. U.S.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rPr>
                        <a:t>26.9</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rPr>
                        <a:t>1. Argentina</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rPr>
                        <a:t>123</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4318">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rPr>
                        <a:t>2. Brazil</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rPr>
                        <a:t>175</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rPr>
                        <a:t>2. Brazil</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rPr>
                        <a:t>19.9</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rPr>
                        <a:t>2. Uruguay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rPr>
                        <a:t>94</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15904">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rPr>
                        <a:t>3.U.S</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rPr>
                        <a:t>97</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rPr>
                        <a:t>3. China</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rPr>
                        <a:t>12.9</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rPr>
                        <a:t>3. U.S.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rPr>
                        <a:t>94</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4318">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rPr>
                        <a:t>4. China</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rPr>
                        <a:t>83</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rPr>
                        <a:t>4. Argentina</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rPr>
                        <a:t>6.2</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rPr>
                        <a:t>4. Australia</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rPr>
                        <a:t>85</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14318">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rPr>
                        <a:t>5. Argentina</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rPr>
                        <a:t>51</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rPr>
                        <a:t>5. Australia</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rPr>
                        <a:t>5.1</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rPr>
                        <a:t>5. Brazil</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rPr>
                        <a:t>79</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14318">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1" i="0" u="none" strike="noStrike" cap="none" normalizeH="0" baseline="0">
                          <a:ln>
                            <a:noFill/>
                          </a:ln>
                          <a:solidFill>
                            <a:schemeClr val="tx1"/>
                          </a:solidFill>
                          <a:effectLst/>
                          <a:latin typeface="Times New Roman" pitchFamily="18" charset="0"/>
                        </a:rPr>
                        <a:t>World Total</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1" i="0" u="none" strike="noStrike" cap="none" normalizeH="0" baseline="0" dirty="0">
                          <a:ln>
                            <a:noFill/>
                          </a:ln>
                          <a:solidFill>
                            <a:schemeClr val="tx1"/>
                          </a:solidFill>
                          <a:effectLst/>
                          <a:latin typeface="Times New Roman" pitchFamily="18" charset="0"/>
                        </a:rPr>
                        <a:t>1,347</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1800" b="1" i="0" u="none" strike="noStrike" cap="none" normalizeH="0" baseline="0">
                        <a:ln>
                          <a:noFill/>
                        </a:ln>
                        <a:solidFill>
                          <a:schemeClr val="tx1"/>
                        </a:solidFill>
                        <a:effectLst/>
                        <a:latin typeface="Times New Roman"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1" i="0" u="none" strike="noStrike" cap="none" normalizeH="0" baseline="0" dirty="0">
                          <a:ln>
                            <a:noFill/>
                          </a:ln>
                          <a:solidFill>
                            <a:schemeClr val="tx1"/>
                          </a:solidFill>
                          <a:effectLst/>
                          <a:latin typeface="Times New Roman" pitchFamily="18" charset="0"/>
                        </a:rPr>
                        <a:t>137</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1800" b="1" i="0" u="none" strike="noStrike" cap="none" normalizeH="0" baseline="0">
                        <a:ln>
                          <a:noFill/>
                        </a:ln>
                        <a:solidFill>
                          <a:schemeClr val="tx1"/>
                        </a:solidFill>
                        <a:effectLst/>
                        <a:latin typeface="Times New Roman"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800" b="1" i="0" u="none" strike="noStrike" cap="none" normalizeH="0" baseline="0" dirty="0">
                          <a:ln>
                            <a:noFill/>
                          </a:ln>
                          <a:solidFill>
                            <a:schemeClr val="tx1"/>
                          </a:solidFill>
                          <a:effectLst/>
                          <a:latin typeface="Times New Roman" pitchFamily="18" charset="0"/>
                        </a:rPr>
                        <a:t>21</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1325" name="Text Box 369">
            <a:extLst>
              <a:ext uri="{FF2B5EF4-FFF2-40B4-BE49-F238E27FC236}">
                <a16:creationId xmlns:a16="http://schemas.microsoft.com/office/drawing/2014/main" id="{E5659A59-695B-4686-B14E-CEA6009844C9}"/>
              </a:ext>
            </a:extLst>
          </p:cNvPr>
          <p:cNvSpPr txBox="1">
            <a:spLocks noChangeArrowheads="1"/>
          </p:cNvSpPr>
          <p:nvPr/>
        </p:nvSpPr>
        <p:spPr bwMode="auto">
          <a:xfrm>
            <a:off x="1965325" y="6286501"/>
            <a:ext cx="80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a:t>USDA</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8378BC4-9A85-4B97-AE42-F9BAA8ECEB44}"/>
              </a:ext>
            </a:extLst>
          </p:cNvPr>
          <p:cNvSpPr>
            <a:spLocks noGrp="1" noRot="1" noChangeArrowheads="1"/>
          </p:cNvSpPr>
          <p:nvPr>
            <p:ph type="title"/>
          </p:nvPr>
        </p:nvSpPr>
        <p:spPr/>
        <p:txBody>
          <a:bodyPr/>
          <a:lstStyle/>
          <a:p>
            <a:pPr eaLnBrk="1" hangingPunct="1">
              <a:defRPr/>
            </a:pPr>
            <a:r>
              <a:rPr lang="en-US">
                <a:latin typeface="Elephant" pitchFamily="18" charset="0"/>
              </a:rPr>
              <a:t>Nutrition</a:t>
            </a:r>
          </a:p>
        </p:txBody>
      </p:sp>
      <p:sp>
        <p:nvSpPr>
          <p:cNvPr id="13315" name="Rectangle 3">
            <a:extLst>
              <a:ext uri="{FF2B5EF4-FFF2-40B4-BE49-F238E27FC236}">
                <a16:creationId xmlns:a16="http://schemas.microsoft.com/office/drawing/2014/main" id="{05ACCAFB-3F56-4EC5-87D6-4924D26DDE6B}"/>
              </a:ext>
            </a:extLst>
          </p:cNvPr>
          <p:cNvSpPr>
            <a:spLocks noGrp="1" noRot="1" noChangeArrowheads="1"/>
          </p:cNvSpPr>
          <p:nvPr>
            <p:ph type="body" sz="half" idx="1"/>
          </p:nvPr>
        </p:nvSpPr>
        <p:spPr>
          <a:xfrm>
            <a:off x="1828800" y="1295400"/>
            <a:ext cx="8540750" cy="2135188"/>
          </a:xfrm>
        </p:spPr>
        <p:txBody>
          <a:bodyPr>
            <a:normAutofit fontScale="92500" lnSpcReduction="20000"/>
          </a:bodyPr>
          <a:lstStyle/>
          <a:p>
            <a:pPr eaLnBrk="1" hangingPunct="1">
              <a:defRPr/>
            </a:pPr>
            <a:r>
              <a:rPr lang="en-US">
                <a:latin typeface="Elephant" pitchFamily="18" charset="0"/>
              </a:rPr>
              <a:t>Fatty acids</a:t>
            </a:r>
          </a:p>
          <a:p>
            <a:pPr lvl="1" eaLnBrk="1" hangingPunct="1">
              <a:defRPr/>
            </a:pPr>
            <a:r>
              <a:rPr lang="en-US">
                <a:latin typeface="Elephant" pitchFamily="18" charset="0"/>
              </a:rPr>
              <a:t>Saturated – single bonds</a:t>
            </a:r>
          </a:p>
          <a:p>
            <a:pPr lvl="1" eaLnBrk="1" hangingPunct="1">
              <a:defRPr/>
            </a:pPr>
            <a:r>
              <a:rPr lang="en-US">
                <a:latin typeface="Elephant" pitchFamily="18" charset="0"/>
              </a:rPr>
              <a:t>Unsaturated – one or more double bonds</a:t>
            </a:r>
          </a:p>
          <a:p>
            <a:pPr lvl="1" eaLnBrk="1" hangingPunct="1">
              <a:defRPr/>
            </a:pPr>
            <a:r>
              <a:rPr lang="en-US">
                <a:latin typeface="Elephant" pitchFamily="18" charset="0"/>
              </a:rPr>
              <a:t>Polyunsaturated – those having more than one double bond</a:t>
            </a:r>
          </a:p>
          <a:p>
            <a:pPr lvl="1" eaLnBrk="1" hangingPunct="1">
              <a:defRPr/>
            </a:pPr>
            <a:r>
              <a:rPr lang="en-US">
                <a:latin typeface="Elephant" pitchFamily="18" charset="0"/>
              </a:rPr>
              <a:t>Linoleic (omega-6 fatty acid) and alpha-linoleic (omega-3 fatty acid) – essential fatty acids</a:t>
            </a:r>
          </a:p>
          <a:p>
            <a:pPr eaLnBrk="1" hangingPunct="1">
              <a:defRPr/>
            </a:pPr>
            <a:endParaRPr lang="en-US">
              <a:latin typeface="Elephant" pitchFamily="18" charset="0"/>
            </a:endParaRPr>
          </a:p>
          <a:p>
            <a:pPr eaLnBrk="1" hangingPunct="1">
              <a:defRPr/>
            </a:pPr>
            <a:endParaRPr lang="en-US">
              <a:latin typeface="Elephant" pitchFamily="18" charset="0"/>
            </a:endParaRPr>
          </a:p>
        </p:txBody>
      </p:sp>
      <p:sp>
        <p:nvSpPr>
          <p:cNvPr id="13316" name="Rectangle 4">
            <a:extLst>
              <a:ext uri="{FF2B5EF4-FFF2-40B4-BE49-F238E27FC236}">
                <a16:creationId xmlns:a16="http://schemas.microsoft.com/office/drawing/2014/main" id="{E485B230-3F25-479D-A6E8-D3487F2965B8}"/>
              </a:ext>
            </a:extLst>
          </p:cNvPr>
          <p:cNvSpPr>
            <a:spLocks noGrp="1" noRot="1" noChangeArrowheads="1"/>
          </p:cNvSpPr>
          <p:nvPr>
            <p:ph sz="half" idx="2"/>
          </p:nvPr>
        </p:nvSpPr>
        <p:spPr>
          <a:xfrm>
            <a:off x="1905000" y="4495800"/>
            <a:ext cx="8540750" cy="2135188"/>
          </a:xfrm>
        </p:spPr>
        <p:txBody>
          <a:bodyPr/>
          <a:lstStyle/>
          <a:p>
            <a:pPr eaLnBrk="1" hangingPunct="1">
              <a:defRPr/>
            </a:pPr>
            <a:endParaRPr lang="en-US"/>
          </a:p>
        </p:txBody>
      </p:sp>
      <p:pic>
        <p:nvPicPr>
          <p:cNvPr id="9221" name="Picture 6" descr="Pasture%20in%20June">
            <a:extLst>
              <a:ext uri="{FF2B5EF4-FFF2-40B4-BE49-F238E27FC236}">
                <a16:creationId xmlns:a16="http://schemas.microsoft.com/office/drawing/2014/main" id="{BC7BF58B-7727-4D64-8042-7B965375B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495801"/>
            <a:ext cx="33528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8" descr="istockphoto_1900812_corn_grain">
            <a:extLst>
              <a:ext uri="{FF2B5EF4-FFF2-40B4-BE49-F238E27FC236}">
                <a16:creationId xmlns:a16="http://schemas.microsoft.com/office/drawing/2014/main" id="{98517A63-A780-47A3-ADF0-15FD99BE2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495800"/>
            <a:ext cx="3200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D6246CE-CDA7-4B76-9388-914B9A054A5D}"/>
              </a:ext>
            </a:extLst>
          </p:cNvPr>
          <p:cNvSpPr>
            <a:spLocks noGrp="1" noRot="1" noChangeArrowheads="1"/>
          </p:cNvSpPr>
          <p:nvPr>
            <p:ph type="title"/>
          </p:nvPr>
        </p:nvSpPr>
        <p:spPr/>
        <p:txBody>
          <a:bodyPr/>
          <a:lstStyle/>
          <a:p>
            <a:pPr eaLnBrk="1" hangingPunct="1">
              <a:defRPr/>
            </a:pPr>
            <a:r>
              <a:rPr lang="en-US">
                <a:latin typeface="Elephant" pitchFamily="18" charset="0"/>
              </a:rPr>
              <a:t>Nutrition</a:t>
            </a:r>
          </a:p>
        </p:txBody>
      </p:sp>
      <p:sp>
        <p:nvSpPr>
          <p:cNvPr id="14339" name="Rectangle 3">
            <a:extLst>
              <a:ext uri="{FF2B5EF4-FFF2-40B4-BE49-F238E27FC236}">
                <a16:creationId xmlns:a16="http://schemas.microsoft.com/office/drawing/2014/main" id="{78AD3537-0B37-4105-B3BE-DE7E6358ECFF}"/>
              </a:ext>
            </a:extLst>
          </p:cNvPr>
          <p:cNvSpPr>
            <a:spLocks noGrp="1" noRot="1" noChangeArrowheads="1"/>
          </p:cNvSpPr>
          <p:nvPr>
            <p:ph type="body" idx="1"/>
          </p:nvPr>
        </p:nvSpPr>
        <p:spPr/>
        <p:txBody>
          <a:bodyPr/>
          <a:lstStyle/>
          <a:p>
            <a:pPr eaLnBrk="1" hangingPunct="1">
              <a:defRPr/>
            </a:pPr>
            <a:r>
              <a:rPr lang="en-US">
                <a:latin typeface="Elephant" pitchFamily="18" charset="0"/>
              </a:rPr>
              <a:t>Proteins</a:t>
            </a:r>
          </a:p>
          <a:p>
            <a:pPr lvl="1" eaLnBrk="1" hangingPunct="1">
              <a:defRPr/>
            </a:pPr>
            <a:r>
              <a:rPr lang="en-US">
                <a:latin typeface="Elephant" pitchFamily="18" charset="0"/>
              </a:rPr>
              <a:t>Polypeptides containing hydrogen, oxygen, carbon, and nitrogen</a:t>
            </a:r>
          </a:p>
          <a:p>
            <a:pPr lvl="1" eaLnBrk="1" hangingPunct="1">
              <a:defRPr/>
            </a:pPr>
            <a:r>
              <a:rPr lang="en-US">
                <a:latin typeface="Elephant" pitchFamily="18" charset="0"/>
              </a:rPr>
              <a:t>Amino acids are building blocks</a:t>
            </a:r>
          </a:p>
          <a:p>
            <a:pPr lvl="1" eaLnBrk="1" hangingPunct="1">
              <a:defRPr/>
            </a:pPr>
            <a:r>
              <a:rPr lang="en-US">
                <a:latin typeface="Elephant" pitchFamily="18" charset="0"/>
              </a:rPr>
              <a:t>Protein in feed contain 16% nitrogen on average</a:t>
            </a:r>
          </a:p>
          <a:p>
            <a:pPr lvl="2" eaLnBrk="1" hangingPunct="1">
              <a:defRPr/>
            </a:pPr>
            <a:r>
              <a:rPr lang="en-US">
                <a:latin typeface="Elephant" pitchFamily="18" charset="0"/>
              </a:rPr>
              <a:t>Feeds are analyzed for the %N </a:t>
            </a:r>
          </a:p>
          <a:p>
            <a:pPr lvl="2" eaLnBrk="1" hangingPunct="1">
              <a:defRPr/>
            </a:pPr>
            <a:r>
              <a:rPr lang="en-US">
                <a:latin typeface="Elephant" pitchFamily="18" charset="0"/>
              </a:rPr>
              <a:t>% multiplied by 6.25 (100%/16% = 6.25) to convert to % protein</a:t>
            </a:r>
          </a:p>
          <a:p>
            <a:pPr lvl="2" eaLnBrk="1" hangingPunct="1">
              <a:defRPr/>
            </a:pPr>
            <a:r>
              <a:rPr lang="en-US">
                <a:latin typeface="Elephant" pitchFamily="18" charset="0"/>
              </a:rPr>
              <a:t>Example – if a feed is 3% nitrogen (3 x 6.25 = 18.75% protein)</a:t>
            </a:r>
          </a:p>
          <a:p>
            <a:pPr lvl="1" eaLnBrk="1" hangingPunct="1">
              <a:defRPr/>
            </a:pPr>
            <a:r>
              <a:rPr lang="en-US">
                <a:latin typeface="Elephant" pitchFamily="18" charset="0"/>
              </a:rPr>
              <a:t>Amino acids classified as essential or non-essential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FD2244B-75C2-456D-9DB6-58F05975FD89}"/>
              </a:ext>
            </a:extLst>
          </p:cNvPr>
          <p:cNvSpPr>
            <a:spLocks noGrp="1" noRot="1" noChangeArrowheads="1"/>
          </p:cNvSpPr>
          <p:nvPr>
            <p:ph type="title"/>
          </p:nvPr>
        </p:nvSpPr>
        <p:spPr/>
        <p:txBody>
          <a:bodyPr/>
          <a:lstStyle/>
          <a:p>
            <a:pPr eaLnBrk="1" hangingPunct="1">
              <a:defRPr/>
            </a:pPr>
            <a:r>
              <a:rPr lang="en-US">
                <a:latin typeface="Elephant" pitchFamily="18" charset="0"/>
              </a:rPr>
              <a:t>Nutrition</a:t>
            </a:r>
          </a:p>
        </p:txBody>
      </p:sp>
      <p:sp>
        <p:nvSpPr>
          <p:cNvPr id="15363" name="Rectangle 3">
            <a:extLst>
              <a:ext uri="{FF2B5EF4-FFF2-40B4-BE49-F238E27FC236}">
                <a16:creationId xmlns:a16="http://schemas.microsoft.com/office/drawing/2014/main" id="{163B0367-604F-4477-816B-90ABC4F5997D}"/>
              </a:ext>
            </a:extLst>
          </p:cNvPr>
          <p:cNvSpPr>
            <a:spLocks noGrp="1" noRot="1" noChangeArrowheads="1"/>
          </p:cNvSpPr>
          <p:nvPr>
            <p:ph type="body" idx="1"/>
          </p:nvPr>
        </p:nvSpPr>
        <p:spPr/>
        <p:txBody>
          <a:bodyPr/>
          <a:lstStyle/>
          <a:p>
            <a:pPr lvl="1" eaLnBrk="1" hangingPunct="1">
              <a:lnSpc>
                <a:spcPct val="90000"/>
              </a:lnSpc>
              <a:defRPr/>
            </a:pPr>
            <a:r>
              <a:rPr lang="en-US" dirty="0">
                <a:latin typeface="Elephant" pitchFamily="18" charset="0"/>
              </a:rPr>
              <a:t>Essential – must be provided via dietary means</a:t>
            </a:r>
          </a:p>
          <a:p>
            <a:pPr lvl="1" eaLnBrk="1" hangingPunct="1">
              <a:lnSpc>
                <a:spcPct val="90000"/>
              </a:lnSpc>
              <a:defRPr/>
            </a:pPr>
            <a:r>
              <a:rPr lang="en-US" dirty="0">
                <a:latin typeface="Elephant" pitchFamily="18" charset="0"/>
              </a:rPr>
              <a:t>Non-essential – are required, but synthesized by the animal</a:t>
            </a:r>
          </a:p>
          <a:p>
            <a:pPr eaLnBrk="1" hangingPunct="1">
              <a:lnSpc>
                <a:spcPct val="90000"/>
              </a:lnSpc>
              <a:defRPr/>
            </a:pPr>
            <a:r>
              <a:rPr lang="en-US" dirty="0">
                <a:latin typeface="Elephant" pitchFamily="18" charset="0"/>
              </a:rPr>
              <a:t>Minerals</a:t>
            </a:r>
          </a:p>
          <a:p>
            <a:pPr lvl="1" eaLnBrk="1" hangingPunct="1">
              <a:lnSpc>
                <a:spcPct val="90000"/>
              </a:lnSpc>
              <a:defRPr/>
            </a:pPr>
            <a:r>
              <a:rPr lang="en-US" dirty="0">
                <a:latin typeface="Elephant" pitchFamily="18" charset="0"/>
              </a:rPr>
              <a:t>Inorganic – contain no carbon</a:t>
            </a:r>
          </a:p>
          <a:p>
            <a:pPr lvl="1" eaLnBrk="1" hangingPunct="1">
              <a:lnSpc>
                <a:spcPct val="90000"/>
              </a:lnSpc>
              <a:defRPr/>
            </a:pPr>
            <a:r>
              <a:rPr lang="en-US" dirty="0">
                <a:latin typeface="Elephant" pitchFamily="18" charset="0"/>
              </a:rPr>
              <a:t>Macro minerals – required in larger amounts</a:t>
            </a:r>
          </a:p>
          <a:p>
            <a:pPr lvl="1" eaLnBrk="1" hangingPunct="1">
              <a:lnSpc>
                <a:spcPct val="90000"/>
              </a:lnSpc>
              <a:defRPr/>
            </a:pPr>
            <a:r>
              <a:rPr lang="en-US" dirty="0">
                <a:latin typeface="Elephant" pitchFamily="18" charset="0"/>
              </a:rPr>
              <a:t>Micro minerals – required in small amounts</a:t>
            </a:r>
          </a:p>
          <a:p>
            <a:pPr lvl="1" eaLnBrk="1" hangingPunct="1">
              <a:lnSpc>
                <a:spcPct val="90000"/>
              </a:lnSpc>
              <a:defRPr/>
            </a:pPr>
            <a:r>
              <a:rPr lang="en-US" dirty="0">
                <a:latin typeface="Elephant" pitchFamily="18" charset="0"/>
              </a:rPr>
              <a:t>Selenium and vitamin E work together to help prevent White Muscle Disease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0DD1E9F-3906-455A-8DEA-EE1D2452BAE0}"/>
              </a:ext>
            </a:extLst>
          </p:cNvPr>
          <p:cNvSpPr>
            <a:spLocks noGrp="1" noRot="1" noChangeArrowheads="1"/>
          </p:cNvSpPr>
          <p:nvPr>
            <p:ph type="title"/>
          </p:nvPr>
        </p:nvSpPr>
        <p:spPr/>
        <p:txBody>
          <a:bodyPr/>
          <a:lstStyle/>
          <a:p>
            <a:pPr eaLnBrk="1" hangingPunct="1">
              <a:defRPr/>
            </a:pPr>
            <a:r>
              <a:rPr lang="en-US">
                <a:latin typeface="Elephant" pitchFamily="18" charset="0"/>
              </a:rPr>
              <a:t>Nutrition</a:t>
            </a:r>
          </a:p>
        </p:txBody>
      </p:sp>
      <p:sp>
        <p:nvSpPr>
          <p:cNvPr id="16387" name="Rectangle 3">
            <a:extLst>
              <a:ext uri="{FF2B5EF4-FFF2-40B4-BE49-F238E27FC236}">
                <a16:creationId xmlns:a16="http://schemas.microsoft.com/office/drawing/2014/main" id="{026789ED-D616-4091-8D58-3614981D0CE1}"/>
              </a:ext>
            </a:extLst>
          </p:cNvPr>
          <p:cNvSpPr>
            <a:spLocks noGrp="1" noRot="1" noChangeArrowheads="1"/>
          </p:cNvSpPr>
          <p:nvPr>
            <p:ph type="body" sz="half" idx="1"/>
          </p:nvPr>
        </p:nvSpPr>
        <p:spPr/>
        <p:txBody>
          <a:bodyPr>
            <a:normAutofit fontScale="92500" lnSpcReduction="10000"/>
          </a:bodyPr>
          <a:lstStyle/>
          <a:p>
            <a:pPr eaLnBrk="1" hangingPunct="1">
              <a:defRPr/>
            </a:pPr>
            <a:r>
              <a:rPr lang="en-US">
                <a:latin typeface="Elephant" pitchFamily="18" charset="0"/>
              </a:rPr>
              <a:t>Vitamins</a:t>
            </a:r>
          </a:p>
          <a:p>
            <a:pPr lvl="1" eaLnBrk="1" hangingPunct="1">
              <a:defRPr/>
            </a:pPr>
            <a:r>
              <a:rPr lang="en-US">
                <a:latin typeface="Elephant" pitchFamily="18" charset="0"/>
              </a:rPr>
              <a:t>Organic nutrients needed in small amounts to provide for specific body functions</a:t>
            </a:r>
          </a:p>
          <a:p>
            <a:pPr lvl="1" eaLnBrk="1" hangingPunct="1">
              <a:defRPr/>
            </a:pPr>
            <a:r>
              <a:rPr lang="en-US">
                <a:latin typeface="Elephant" pitchFamily="18" charset="0"/>
              </a:rPr>
              <a:t>16 known vitamins that function in animal nutrition</a:t>
            </a:r>
          </a:p>
          <a:p>
            <a:pPr lvl="1" eaLnBrk="1" hangingPunct="1">
              <a:defRPr/>
            </a:pPr>
            <a:r>
              <a:rPr lang="en-US">
                <a:latin typeface="Elephant" pitchFamily="18" charset="0"/>
              </a:rPr>
              <a:t>Classed as either fat soluble (A, D, E, and K) or water soluble (B and C)</a:t>
            </a:r>
          </a:p>
          <a:p>
            <a:pPr lvl="1" eaLnBrk="1" hangingPunct="1">
              <a:defRPr/>
            </a:pPr>
            <a:endParaRPr lang="en-US">
              <a:latin typeface="Elephant" pitchFamily="18" charset="0"/>
            </a:endParaRPr>
          </a:p>
        </p:txBody>
      </p:sp>
      <p:sp>
        <p:nvSpPr>
          <p:cNvPr id="16388" name="Rectangle 4">
            <a:extLst>
              <a:ext uri="{FF2B5EF4-FFF2-40B4-BE49-F238E27FC236}">
                <a16:creationId xmlns:a16="http://schemas.microsoft.com/office/drawing/2014/main" id="{6145188A-BFA4-4452-A267-6569B0295BF6}"/>
              </a:ext>
            </a:extLst>
          </p:cNvPr>
          <p:cNvSpPr>
            <a:spLocks noGrp="1" noRot="1" noChangeArrowheads="1"/>
          </p:cNvSpPr>
          <p:nvPr>
            <p:ph sz="half" idx="2"/>
          </p:nvPr>
        </p:nvSpPr>
        <p:spPr>
          <a:xfrm>
            <a:off x="1828800" y="4572000"/>
            <a:ext cx="8540750" cy="2135188"/>
          </a:xfrm>
        </p:spPr>
        <p:txBody>
          <a:bodyPr/>
          <a:lstStyle/>
          <a:p>
            <a:pPr eaLnBrk="1" hangingPunct="1">
              <a:defRPr/>
            </a:pPr>
            <a:endParaRPr lang="en-US"/>
          </a:p>
        </p:txBody>
      </p:sp>
      <p:pic>
        <p:nvPicPr>
          <p:cNvPr id="12293" name="Picture 6" descr="vita1noflashbig">
            <a:extLst>
              <a:ext uri="{FF2B5EF4-FFF2-40B4-BE49-F238E27FC236}">
                <a16:creationId xmlns:a16="http://schemas.microsoft.com/office/drawing/2014/main" id="{E00A92A3-52EC-4A5B-B417-984CCDA31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648201"/>
            <a:ext cx="16764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descr="White Muscle Disease">
            <a:extLst>
              <a:ext uri="{FF2B5EF4-FFF2-40B4-BE49-F238E27FC236}">
                <a16:creationId xmlns:a16="http://schemas.microsoft.com/office/drawing/2014/main" id="{FA4C0281-A37F-4BE9-89C2-47E179F2D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1" y="4648201"/>
            <a:ext cx="26003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9E8E041-E4F5-4F8D-AA69-264BB6218BF0}"/>
              </a:ext>
            </a:extLst>
          </p:cNvPr>
          <p:cNvSpPr>
            <a:spLocks noGrp="1" noRot="1" noChangeArrowheads="1"/>
          </p:cNvSpPr>
          <p:nvPr>
            <p:ph type="title"/>
          </p:nvPr>
        </p:nvSpPr>
        <p:spPr/>
        <p:txBody>
          <a:bodyPr/>
          <a:lstStyle/>
          <a:p>
            <a:pPr eaLnBrk="1" hangingPunct="1">
              <a:defRPr/>
            </a:pPr>
            <a:r>
              <a:rPr lang="en-US">
                <a:latin typeface="Elephant" pitchFamily="18" charset="0"/>
              </a:rPr>
              <a:t>Nutrition</a:t>
            </a:r>
          </a:p>
        </p:txBody>
      </p:sp>
      <p:sp>
        <p:nvSpPr>
          <p:cNvPr id="17411" name="Rectangle 3">
            <a:extLst>
              <a:ext uri="{FF2B5EF4-FFF2-40B4-BE49-F238E27FC236}">
                <a16:creationId xmlns:a16="http://schemas.microsoft.com/office/drawing/2014/main" id="{866DDA65-3F91-4B2D-97FC-07238D87590D}"/>
              </a:ext>
            </a:extLst>
          </p:cNvPr>
          <p:cNvSpPr>
            <a:spLocks noGrp="1" noRot="1" noChangeArrowheads="1"/>
          </p:cNvSpPr>
          <p:nvPr>
            <p:ph type="body" idx="1"/>
          </p:nvPr>
        </p:nvSpPr>
        <p:spPr/>
        <p:txBody>
          <a:bodyPr/>
          <a:lstStyle/>
          <a:p>
            <a:pPr eaLnBrk="1" hangingPunct="1">
              <a:lnSpc>
                <a:spcPct val="80000"/>
              </a:lnSpc>
              <a:defRPr/>
            </a:pPr>
            <a:r>
              <a:rPr lang="en-US" dirty="0">
                <a:latin typeface="Elephant" pitchFamily="18" charset="0"/>
              </a:rPr>
              <a:t>Fat soluble</a:t>
            </a:r>
          </a:p>
          <a:p>
            <a:pPr lvl="1" eaLnBrk="1" hangingPunct="1">
              <a:lnSpc>
                <a:spcPct val="80000"/>
              </a:lnSpc>
              <a:defRPr/>
            </a:pPr>
            <a:r>
              <a:rPr lang="en-US" dirty="0">
                <a:latin typeface="Elephant" pitchFamily="18" charset="0"/>
              </a:rPr>
              <a:t>Vitamin A – maintains proper repair of internal and external body linings</a:t>
            </a:r>
          </a:p>
          <a:p>
            <a:pPr lvl="2" eaLnBrk="1" hangingPunct="1">
              <a:lnSpc>
                <a:spcPct val="80000"/>
              </a:lnSpc>
              <a:defRPr/>
            </a:pPr>
            <a:r>
              <a:rPr lang="en-US" dirty="0">
                <a:latin typeface="Elephant" pitchFamily="18" charset="0"/>
              </a:rPr>
              <a:t>Adversely affect the eyes (have inner linings)</a:t>
            </a:r>
          </a:p>
          <a:p>
            <a:pPr lvl="1" eaLnBrk="1" hangingPunct="1">
              <a:lnSpc>
                <a:spcPct val="80000"/>
              </a:lnSpc>
              <a:defRPr/>
            </a:pPr>
            <a:r>
              <a:rPr lang="en-US" dirty="0">
                <a:latin typeface="Elephant" pitchFamily="18" charset="0"/>
              </a:rPr>
              <a:t>Vitamin D – needed for proper use of Ca and P in bone growth and repair</a:t>
            </a:r>
          </a:p>
          <a:p>
            <a:pPr lvl="2" eaLnBrk="1" hangingPunct="1">
              <a:lnSpc>
                <a:spcPct val="80000"/>
              </a:lnSpc>
              <a:defRPr/>
            </a:pPr>
            <a:r>
              <a:rPr lang="en-US" dirty="0">
                <a:latin typeface="Elephant" pitchFamily="18" charset="0"/>
              </a:rPr>
              <a:t>Produced by the action of sunlight on sterols of the skin)</a:t>
            </a:r>
          </a:p>
          <a:p>
            <a:pPr lvl="1" eaLnBrk="1" hangingPunct="1">
              <a:lnSpc>
                <a:spcPct val="80000"/>
              </a:lnSpc>
              <a:defRPr/>
            </a:pPr>
            <a:r>
              <a:rPr lang="en-US" dirty="0">
                <a:latin typeface="Elephant" pitchFamily="18" charset="0"/>
              </a:rPr>
              <a:t>Vitamin E – excellent antioxidant (preventing the breakdown of cells by free radicals)</a:t>
            </a:r>
          </a:p>
          <a:p>
            <a:pPr lvl="1" eaLnBrk="1" hangingPunct="1">
              <a:lnSpc>
                <a:spcPct val="80000"/>
              </a:lnSpc>
              <a:defRPr/>
            </a:pPr>
            <a:r>
              <a:rPr lang="en-US" dirty="0">
                <a:latin typeface="Elephant" pitchFamily="18" charset="0"/>
              </a:rPr>
              <a:t>Vitamin K – important in blood clotting; hemorrhage might occur if not present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063CFD0-48FA-44DC-9DF6-99ACC8B8CF78}"/>
              </a:ext>
            </a:extLst>
          </p:cNvPr>
          <p:cNvSpPr>
            <a:spLocks noGrp="1" noRot="1" noChangeArrowheads="1"/>
          </p:cNvSpPr>
          <p:nvPr>
            <p:ph type="title"/>
          </p:nvPr>
        </p:nvSpPr>
        <p:spPr/>
        <p:txBody>
          <a:bodyPr/>
          <a:lstStyle/>
          <a:p>
            <a:pPr eaLnBrk="1" hangingPunct="1">
              <a:defRPr/>
            </a:pPr>
            <a:r>
              <a:rPr lang="en-US">
                <a:latin typeface="Elephant" pitchFamily="18" charset="0"/>
              </a:rPr>
              <a:t>Nutrition</a:t>
            </a:r>
          </a:p>
        </p:txBody>
      </p:sp>
      <p:sp>
        <p:nvSpPr>
          <p:cNvPr id="18435" name="Rectangle 3">
            <a:extLst>
              <a:ext uri="{FF2B5EF4-FFF2-40B4-BE49-F238E27FC236}">
                <a16:creationId xmlns:a16="http://schemas.microsoft.com/office/drawing/2014/main" id="{C17E9969-6866-48C8-9571-7A083BEC78B1}"/>
              </a:ext>
            </a:extLst>
          </p:cNvPr>
          <p:cNvSpPr>
            <a:spLocks noGrp="1" noRot="1" noChangeArrowheads="1"/>
          </p:cNvSpPr>
          <p:nvPr>
            <p:ph type="body" idx="1"/>
          </p:nvPr>
        </p:nvSpPr>
        <p:spPr/>
        <p:txBody>
          <a:bodyPr/>
          <a:lstStyle/>
          <a:p>
            <a:pPr eaLnBrk="1" hangingPunct="1">
              <a:lnSpc>
                <a:spcPct val="90000"/>
              </a:lnSpc>
              <a:defRPr/>
            </a:pPr>
            <a:r>
              <a:rPr lang="en-US" dirty="0">
                <a:latin typeface="Elephant" pitchFamily="18" charset="0"/>
              </a:rPr>
              <a:t>Water-soluble vitamins</a:t>
            </a:r>
          </a:p>
          <a:p>
            <a:pPr lvl="1" eaLnBrk="1" hangingPunct="1">
              <a:lnSpc>
                <a:spcPct val="90000"/>
              </a:lnSpc>
              <a:defRPr/>
            </a:pPr>
            <a:r>
              <a:rPr lang="en-US" dirty="0">
                <a:latin typeface="Elephant" pitchFamily="18" charset="0"/>
              </a:rPr>
              <a:t>Ascorbic acid (Vitamin C)</a:t>
            </a:r>
          </a:p>
          <a:p>
            <a:pPr lvl="1" eaLnBrk="1" hangingPunct="1">
              <a:lnSpc>
                <a:spcPct val="90000"/>
              </a:lnSpc>
              <a:defRPr/>
            </a:pPr>
            <a:r>
              <a:rPr lang="en-US" dirty="0">
                <a:latin typeface="Elephant" pitchFamily="18" charset="0"/>
              </a:rPr>
              <a:t>B Vitamins – biotin, </a:t>
            </a:r>
            <a:r>
              <a:rPr lang="en-US" dirty="0" err="1">
                <a:latin typeface="Elephant" pitchFamily="18" charset="0"/>
              </a:rPr>
              <a:t>choline</a:t>
            </a:r>
            <a:r>
              <a:rPr lang="en-US" dirty="0">
                <a:latin typeface="Elephant" pitchFamily="18" charset="0"/>
              </a:rPr>
              <a:t>, </a:t>
            </a:r>
            <a:r>
              <a:rPr lang="en-US" dirty="0" err="1">
                <a:latin typeface="Elephant" pitchFamily="18" charset="0"/>
              </a:rPr>
              <a:t>cyanocobalamin</a:t>
            </a:r>
            <a:r>
              <a:rPr lang="en-US" dirty="0">
                <a:latin typeface="Elephant" pitchFamily="18" charset="0"/>
              </a:rPr>
              <a:t> (vitamin B</a:t>
            </a:r>
            <a:r>
              <a:rPr lang="en-US" baseline="-25000" dirty="0">
                <a:latin typeface="Elephant" pitchFamily="18" charset="0"/>
              </a:rPr>
              <a:t>12</a:t>
            </a:r>
            <a:r>
              <a:rPr lang="en-US" dirty="0">
                <a:latin typeface="Elephant" pitchFamily="18" charset="0"/>
              </a:rPr>
              <a:t>), folic acid, niacin, </a:t>
            </a:r>
            <a:r>
              <a:rPr lang="en-US" dirty="0" err="1">
                <a:latin typeface="Elephant" pitchFamily="18" charset="0"/>
              </a:rPr>
              <a:t>pantothenic</a:t>
            </a:r>
            <a:r>
              <a:rPr lang="en-US" dirty="0">
                <a:latin typeface="Elephant" pitchFamily="18" charset="0"/>
              </a:rPr>
              <a:t> acid, pyridoxine (vitamin B</a:t>
            </a:r>
            <a:r>
              <a:rPr lang="en-US" baseline="-25000" dirty="0">
                <a:latin typeface="Elephant" pitchFamily="18" charset="0"/>
              </a:rPr>
              <a:t>6</a:t>
            </a:r>
            <a:r>
              <a:rPr lang="en-US" dirty="0">
                <a:latin typeface="Elephant" pitchFamily="18" charset="0"/>
              </a:rPr>
              <a:t>), riboflavin (vitamin B</a:t>
            </a:r>
            <a:r>
              <a:rPr lang="en-US" baseline="-25000" dirty="0">
                <a:latin typeface="Elephant" pitchFamily="18" charset="0"/>
              </a:rPr>
              <a:t>2</a:t>
            </a:r>
            <a:r>
              <a:rPr lang="en-US" dirty="0">
                <a:latin typeface="Elephant" pitchFamily="18" charset="0"/>
              </a:rPr>
              <a:t>), and thiamin (Vitamin B</a:t>
            </a:r>
            <a:r>
              <a:rPr lang="en-US" baseline="-25000" dirty="0">
                <a:latin typeface="Elephant" pitchFamily="18" charset="0"/>
              </a:rPr>
              <a:t>1</a:t>
            </a:r>
            <a:r>
              <a:rPr lang="en-US" dirty="0">
                <a:latin typeface="Elephant" pitchFamily="18" charset="0"/>
              </a:rPr>
              <a:t>)</a:t>
            </a:r>
          </a:p>
          <a:p>
            <a:pPr lvl="1" eaLnBrk="1" hangingPunct="1">
              <a:lnSpc>
                <a:spcPct val="90000"/>
              </a:lnSpc>
              <a:defRPr/>
            </a:pPr>
            <a:r>
              <a:rPr lang="en-US" dirty="0">
                <a:latin typeface="Elephant" pitchFamily="18" charset="0"/>
              </a:rPr>
              <a:t>Microorganisms make all the water soluble vitamins </a:t>
            </a:r>
          </a:p>
          <a:p>
            <a:pPr lvl="1" eaLnBrk="1" hangingPunct="1">
              <a:lnSpc>
                <a:spcPct val="90000"/>
              </a:lnSpc>
              <a:defRPr/>
            </a:pPr>
            <a:r>
              <a:rPr lang="en-US" dirty="0">
                <a:latin typeface="Elephant" pitchFamily="18" charset="0"/>
              </a:rPr>
              <a:t>Most fat soluble vitamins are not synthesized by ruminants and must be supplied in the diets (with the exception of vitamin K which is synthesized by rumen bacteria)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A8CEE13E-84AC-4F83-9E01-CE44233C7388}"/>
              </a:ext>
            </a:extLst>
          </p:cNvPr>
          <p:cNvSpPr>
            <a:spLocks noGrp="1" noRot="1" noChangeArrowheads="1"/>
          </p:cNvSpPr>
          <p:nvPr>
            <p:ph type="title"/>
          </p:nvPr>
        </p:nvSpPr>
        <p:spPr/>
        <p:txBody>
          <a:bodyPr/>
          <a:lstStyle/>
          <a:p>
            <a:pPr eaLnBrk="1" hangingPunct="1">
              <a:defRPr/>
            </a:pPr>
            <a:r>
              <a:rPr lang="en-US">
                <a:latin typeface="Elephant" pitchFamily="18" charset="0"/>
              </a:rPr>
              <a:t>Nutrition</a:t>
            </a:r>
          </a:p>
        </p:txBody>
      </p:sp>
      <p:sp>
        <p:nvSpPr>
          <p:cNvPr id="19459" name="Rectangle 3">
            <a:extLst>
              <a:ext uri="{FF2B5EF4-FFF2-40B4-BE49-F238E27FC236}">
                <a16:creationId xmlns:a16="http://schemas.microsoft.com/office/drawing/2014/main" id="{B31650B1-94DE-4E68-8C64-4A6FD7DF2551}"/>
              </a:ext>
            </a:extLst>
          </p:cNvPr>
          <p:cNvSpPr>
            <a:spLocks noGrp="1" noRot="1" noChangeArrowheads="1"/>
          </p:cNvSpPr>
          <p:nvPr>
            <p:ph type="body" idx="1"/>
          </p:nvPr>
        </p:nvSpPr>
        <p:spPr/>
        <p:txBody>
          <a:bodyPr/>
          <a:lstStyle/>
          <a:p>
            <a:pPr eaLnBrk="1" hangingPunct="1">
              <a:defRPr/>
            </a:pPr>
            <a:r>
              <a:rPr lang="en-US" dirty="0">
                <a:latin typeface="Elephant" pitchFamily="18" charset="0"/>
              </a:rPr>
              <a:t>Proximate analysis</a:t>
            </a:r>
          </a:p>
          <a:p>
            <a:pPr lvl="1" eaLnBrk="1" hangingPunct="1">
              <a:defRPr/>
            </a:pPr>
            <a:r>
              <a:rPr lang="en-US" dirty="0">
                <a:latin typeface="Elephant" pitchFamily="18" charset="0"/>
              </a:rPr>
              <a:t>Separates feed components into groups according to their feeding value</a:t>
            </a:r>
          </a:p>
          <a:p>
            <a:pPr lvl="1" eaLnBrk="1" hangingPunct="1">
              <a:defRPr/>
            </a:pPr>
            <a:r>
              <a:rPr lang="en-US" dirty="0">
                <a:latin typeface="Elephant" pitchFamily="18" charset="0"/>
              </a:rPr>
              <a:t>Determines the nutrient composition of feed</a:t>
            </a:r>
          </a:p>
          <a:p>
            <a:pPr lvl="1" eaLnBrk="1" hangingPunct="1">
              <a:defRPr/>
            </a:pPr>
            <a:r>
              <a:rPr lang="en-US" dirty="0">
                <a:latin typeface="Elephant" pitchFamily="18" charset="0"/>
              </a:rPr>
              <a:t>Determines inorganic and organic components</a:t>
            </a:r>
          </a:p>
          <a:p>
            <a:pPr lvl="2" eaLnBrk="1" hangingPunct="1">
              <a:defRPr/>
            </a:pPr>
            <a:r>
              <a:rPr lang="en-US" dirty="0">
                <a:latin typeface="Elephant" pitchFamily="18" charset="0"/>
              </a:rPr>
              <a:t>Including water, crude protein, crude fat (ether extract), crude fiber, nitrogen-free extract (NFE), and ash (minerals)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2D389F00-64E7-4971-89F8-2C19F1E85AD1}"/>
              </a:ext>
            </a:extLst>
          </p:cNvPr>
          <p:cNvSpPr>
            <a:spLocks noGrp="1" noRot="1" noChangeArrowheads="1"/>
          </p:cNvSpPr>
          <p:nvPr>
            <p:ph type="title"/>
          </p:nvPr>
        </p:nvSpPr>
        <p:spPr/>
        <p:txBody>
          <a:bodyPr/>
          <a:lstStyle/>
          <a:p>
            <a:pPr eaLnBrk="1" hangingPunct="1">
              <a:defRPr/>
            </a:pPr>
            <a:r>
              <a:rPr lang="en-US">
                <a:latin typeface="Elephant" pitchFamily="18" charset="0"/>
              </a:rPr>
              <a:t>Nutrition</a:t>
            </a:r>
          </a:p>
        </p:txBody>
      </p:sp>
      <p:sp>
        <p:nvSpPr>
          <p:cNvPr id="21507" name="Rectangle 3">
            <a:extLst>
              <a:ext uri="{FF2B5EF4-FFF2-40B4-BE49-F238E27FC236}">
                <a16:creationId xmlns:a16="http://schemas.microsoft.com/office/drawing/2014/main" id="{DE113446-4EEF-43E7-A5F4-2A8FA62F6945}"/>
              </a:ext>
            </a:extLst>
          </p:cNvPr>
          <p:cNvSpPr>
            <a:spLocks noGrp="1" noRot="1" noChangeArrowheads="1"/>
          </p:cNvSpPr>
          <p:nvPr>
            <p:ph type="body" idx="1"/>
          </p:nvPr>
        </p:nvSpPr>
        <p:spPr/>
        <p:txBody>
          <a:bodyPr/>
          <a:lstStyle/>
          <a:p>
            <a:pPr eaLnBrk="1" hangingPunct="1">
              <a:lnSpc>
                <a:spcPct val="80000"/>
              </a:lnSpc>
              <a:defRPr/>
            </a:pPr>
            <a:r>
              <a:rPr lang="en-US" sz="2400" dirty="0">
                <a:latin typeface="Elephant" pitchFamily="18" charset="0"/>
              </a:rPr>
              <a:t>Digestibility – refers to the amount of various nutrients in a feed that are absorbed from the digestive tract</a:t>
            </a:r>
          </a:p>
          <a:p>
            <a:pPr eaLnBrk="1" hangingPunct="1">
              <a:lnSpc>
                <a:spcPct val="80000"/>
              </a:lnSpc>
              <a:defRPr/>
            </a:pPr>
            <a:r>
              <a:rPr lang="en-US" sz="2400" dirty="0">
                <a:latin typeface="Elephant" pitchFamily="18" charset="0"/>
              </a:rPr>
              <a:t>Feeds and nutrients vary greatly in digestibility</a:t>
            </a:r>
          </a:p>
          <a:p>
            <a:pPr eaLnBrk="1" hangingPunct="1">
              <a:lnSpc>
                <a:spcPct val="80000"/>
              </a:lnSpc>
              <a:defRPr/>
            </a:pPr>
            <a:r>
              <a:rPr lang="en-US" sz="2400" dirty="0">
                <a:latin typeface="Elephant" pitchFamily="18" charset="0"/>
              </a:rPr>
              <a:t>Digestibility trials</a:t>
            </a:r>
          </a:p>
          <a:p>
            <a:pPr lvl="1" eaLnBrk="1" hangingPunct="1">
              <a:lnSpc>
                <a:spcPct val="80000"/>
              </a:lnSpc>
              <a:defRPr/>
            </a:pPr>
            <a:r>
              <a:rPr lang="en-US" sz="2000" dirty="0">
                <a:latin typeface="Elephant" pitchFamily="18" charset="0"/>
              </a:rPr>
              <a:t>Feeds with known composition are fed and feces analyzed to determine absorption</a:t>
            </a:r>
          </a:p>
          <a:p>
            <a:pPr lvl="1" eaLnBrk="1" hangingPunct="1">
              <a:lnSpc>
                <a:spcPct val="80000"/>
              </a:lnSpc>
              <a:defRPr/>
            </a:pPr>
            <a:r>
              <a:rPr lang="en-US" sz="2000" dirty="0">
                <a:latin typeface="Elephant" pitchFamily="18" charset="0"/>
              </a:rPr>
              <a:t>For example, digestibility of protein</a:t>
            </a:r>
          </a:p>
          <a:p>
            <a:pPr lvl="2" eaLnBrk="1" hangingPunct="1">
              <a:lnSpc>
                <a:spcPct val="80000"/>
              </a:lnSpc>
              <a:buFont typeface="Wingdings" panose="05000000000000000000" pitchFamily="2" charset="2"/>
              <a:buNone/>
              <a:defRPr/>
            </a:pPr>
            <a:r>
              <a:rPr lang="en-US" sz="1800" u="sng" dirty="0">
                <a:latin typeface="Elephant" pitchFamily="18" charset="0"/>
              </a:rPr>
              <a:t>Nitrogen in feed – nitrogen in feces</a:t>
            </a:r>
            <a:r>
              <a:rPr lang="en-US" sz="1800" dirty="0">
                <a:latin typeface="Elephant" pitchFamily="18" charset="0"/>
              </a:rPr>
              <a:t>  X 100</a:t>
            </a:r>
          </a:p>
          <a:p>
            <a:pPr lvl="4" eaLnBrk="1" hangingPunct="1">
              <a:lnSpc>
                <a:spcPct val="80000"/>
              </a:lnSpc>
              <a:buFont typeface="Wingdings" panose="05000000000000000000" pitchFamily="2" charset="2"/>
              <a:buNone/>
              <a:defRPr/>
            </a:pPr>
            <a:r>
              <a:rPr lang="en-US" sz="1600" dirty="0">
                <a:latin typeface="Elephant" pitchFamily="18" charset="0"/>
              </a:rPr>
              <a:t>Nitrogen in feed</a:t>
            </a:r>
          </a:p>
          <a:p>
            <a:pPr lvl="1" eaLnBrk="1" hangingPunct="1">
              <a:lnSpc>
                <a:spcPct val="80000"/>
              </a:lnSpc>
              <a:defRPr/>
            </a:pPr>
            <a:r>
              <a:rPr lang="en-US" sz="2000" dirty="0">
                <a:latin typeface="Elephant" pitchFamily="18" charset="0"/>
              </a:rPr>
              <a:t>25lbs of feed contain 3.2g Protein and 100 g of feces contains 0.8 g of nitrogen, % digestibility =</a:t>
            </a:r>
          </a:p>
          <a:p>
            <a:pPr lvl="2" eaLnBrk="1" hangingPunct="1">
              <a:lnSpc>
                <a:spcPct val="80000"/>
              </a:lnSpc>
              <a:buFont typeface="Wingdings" panose="05000000000000000000" pitchFamily="2" charset="2"/>
              <a:buNone/>
              <a:defRPr/>
            </a:pPr>
            <a:r>
              <a:rPr lang="en-US" sz="1800" u="sng" dirty="0">
                <a:latin typeface="Elephant" pitchFamily="18" charset="0"/>
              </a:rPr>
              <a:t>3.2 – 0.8</a:t>
            </a:r>
            <a:r>
              <a:rPr lang="en-US" sz="1800" dirty="0">
                <a:latin typeface="Elephant" pitchFamily="18" charset="0"/>
              </a:rPr>
              <a:t> X 100 = 75%</a:t>
            </a:r>
          </a:p>
          <a:p>
            <a:pPr lvl="3" eaLnBrk="1" hangingPunct="1">
              <a:lnSpc>
                <a:spcPct val="80000"/>
              </a:lnSpc>
              <a:buFontTx/>
              <a:buNone/>
              <a:defRPr/>
            </a:pPr>
            <a:r>
              <a:rPr lang="en-US" sz="1600" dirty="0">
                <a:latin typeface="Elephant" pitchFamily="18" charset="0"/>
              </a:rPr>
              <a:t>3.2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6E785B15-4945-4826-BC1C-5AB6ACA746ED}"/>
              </a:ext>
            </a:extLst>
          </p:cNvPr>
          <p:cNvSpPr>
            <a:spLocks noGrp="1" noRot="1" noChangeArrowheads="1"/>
          </p:cNvSpPr>
          <p:nvPr>
            <p:ph type="title"/>
          </p:nvPr>
        </p:nvSpPr>
        <p:spPr/>
        <p:txBody>
          <a:bodyPr/>
          <a:lstStyle/>
          <a:p>
            <a:pPr eaLnBrk="1" hangingPunct="1">
              <a:defRPr/>
            </a:pPr>
            <a:r>
              <a:rPr lang="en-US">
                <a:latin typeface="Elephant" pitchFamily="18" charset="0"/>
              </a:rPr>
              <a:t>Nutrition</a:t>
            </a:r>
          </a:p>
        </p:txBody>
      </p:sp>
      <p:sp>
        <p:nvSpPr>
          <p:cNvPr id="22531" name="Rectangle 3">
            <a:extLst>
              <a:ext uri="{FF2B5EF4-FFF2-40B4-BE49-F238E27FC236}">
                <a16:creationId xmlns:a16="http://schemas.microsoft.com/office/drawing/2014/main" id="{305F916F-B54C-4BB0-91F0-945F9A558420}"/>
              </a:ext>
            </a:extLst>
          </p:cNvPr>
          <p:cNvSpPr>
            <a:spLocks noGrp="1" noRot="1" noChangeArrowheads="1"/>
          </p:cNvSpPr>
          <p:nvPr>
            <p:ph type="body" idx="1"/>
          </p:nvPr>
        </p:nvSpPr>
        <p:spPr/>
        <p:txBody>
          <a:bodyPr/>
          <a:lstStyle/>
          <a:p>
            <a:pPr eaLnBrk="1" hangingPunct="1">
              <a:lnSpc>
                <a:spcPct val="90000"/>
              </a:lnSpc>
              <a:defRPr/>
            </a:pPr>
            <a:r>
              <a:rPr lang="en-US" dirty="0">
                <a:latin typeface="Elephant" pitchFamily="18" charset="0"/>
              </a:rPr>
              <a:t>Energy evaluation of feeds</a:t>
            </a:r>
          </a:p>
          <a:p>
            <a:pPr lvl="1" eaLnBrk="1" hangingPunct="1">
              <a:lnSpc>
                <a:spcPct val="90000"/>
              </a:lnSpc>
              <a:defRPr/>
            </a:pPr>
            <a:r>
              <a:rPr lang="en-US" dirty="0">
                <a:latin typeface="Elephant" pitchFamily="18" charset="0"/>
              </a:rPr>
              <a:t>Carbohydrates, fats, and proteins</a:t>
            </a:r>
          </a:p>
          <a:p>
            <a:pPr lvl="1" eaLnBrk="1" hangingPunct="1">
              <a:lnSpc>
                <a:spcPct val="90000"/>
              </a:lnSpc>
              <a:defRPr/>
            </a:pPr>
            <a:r>
              <a:rPr lang="en-US" dirty="0">
                <a:latin typeface="Elephant" pitchFamily="18" charset="0"/>
              </a:rPr>
              <a:t>Carbohydrates – most economical energy source</a:t>
            </a:r>
          </a:p>
          <a:p>
            <a:pPr lvl="1" eaLnBrk="1" hangingPunct="1">
              <a:lnSpc>
                <a:spcPct val="90000"/>
              </a:lnSpc>
              <a:defRPr/>
            </a:pPr>
            <a:r>
              <a:rPr lang="en-US" dirty="0">
                <a:latin typeface="Elephant" pitchFamily="18" charset="0"/>
              </a:rPr>
              <a:t>Energy needs account for the largest portion of feed consumed</a:t>
            </a:r>
          </a:p>
          <a:p>
            <a:pPr lvl="1" eaLnBrk="1" hangingPunct="1">
              <a:lnSpc>
                <a:spcPct val="90000"/>
              </a:lnSpc>
              <a:defRPr/>
            </a:pPr>
            <a:r>
              <a:rPr lang="en-US" dirty="0">
                <a:latin typeface="Elephant" pitchFamily="18" charset="0"/>
              </a:rPr>
              <a:t>Total digestible nutrient (TDN) – historically the most commonly used energy estimate system</a:t>
            </a:r>
          </a:p>
          <a:p>
            <a:pPr lvl="2" eaLnBrk="1" hangingPunct="1">
              <a:lnSpc>
                <a:spcPct val="90000"/>
              </a:lnSpc>
              <a:defRPr/>
            </a:pPr>
            <a:r>
              <a:rPr lang="en-US" dirty="0">
                <a:latin typeface="Elephant" pitchFamily="18" charset="0"/>
              </a:rPr>
              <a:t>Expressed as lbs, kg, or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6A5C99F-D68D-47FB-93EB-EE9CA1833820}"/>
              </a:ext>
            </a:extLst>
          </p:cNvPr>
          <p:cNvSpPr>
            <a:spLocks noGrp="1" noRot="1" noChangeArrowheads="1"/>
          </p:cNvSpPr>
          <p:nvPr>
            <p:ph type="title"/>
          </p:nvPr>
        </p:nvSpPr>
        <p:spPr/>
        <p:txBody>
          <a:bodyPr/>
          <a:lstStyle/>
          <a:p>
            <a:pPr eaLnBrk="1" hangingPunct="1">
              <a:defRPr/>
            </a:pPr>
            <a:r>
              <a:rPr lang="en-US">
                <a:latin typeface="Elephant" pitchFamily="18" charset="0"/>
              </a:rPr>
              <a:t>Nutrition</a:t>
            </a:r>
          </a:p>
        </p:txBody>
      </p:sp>
      <p:sp>
        <p:nvSpPr>
          <p:cNvPr id="23555" name="Rectangle 3">
            <a:extLst>
              <a:ext uri="{FF2B5EF4-FFF2-40B4-BE49-F238E27FC236}">
                <a16:creationId xmlns:a16="http://schemas.microsoft.com/office/drawing/2014/main" id="{D91DE99F-556A-44D8-9DF3-4F59075EF2A0}"/>
              </a:ext>
            </a:extLst>
          </p:cNvPr>
          <p:cNvSpPr>
            <a:spLocks noGrp="1" noRot="1" noChangeArrowheads="1"/>
          </p:cNvSpPr>
          <p:nvPr>
            <p:ph type="body" idx="1"/>
          </p:nvPr>
        </p:nvSpPr>
        <p:spPr/>
        <p:txBody>
          <a:bodyPr/>
          <a:lstStyle/>
          <a:p>
            <a:pPr eaLnBrk="1" hangingPunct="1">
              <a:defRPr/>
            </a:pPr>
            <a:r>
              <a:rPr lang="en-US">
                <a:latin typeface="Elephant" pitchFamily="18" charset="0"/>
              </a:rPr>
              <a:t>TDN is being replaced by estimates of net energy (NE)</a:t>
            </a:r>
          </a:p>
          <a:p>
            <a:pPr eaLnBrk="1" hangingPunct="1">
              <a:defRPr/>
            </a:pPr>
            <a:r>
              <a:rPr lang="en-US">
                <a:latin typeface="Elephant" pitchFamily="18" charset="0"/>
              </a:rPr>
              <a:t>More precise than TDN</a:t>
            </a:r>
          </a:p>
          <a:p>
            <a:pPr lvl="1" eaLnBrk="1" hangingPunct="1">
              <a:defRPr/>
            </a:pPr>
            <a:r>
              <a:rPr lang="en-US">
                <a:latin typeface="Elephant" pitchFamily="18" charset="0"/>
              </a:rPr>
              <a:t>Calories (cal) – amount of energy or heat required to raise the temperature of 1 g of water 1°C</a:t>
            </a:r>
          </a:p>
          <a:p>
            <a:pPr lvl="1" eaLnBrk="1" hangingPunct="1">
              <a:defRPr/>
            </a:pPr>
            <a:r>
              <a:rPr lang="en-US">
                <a:latin typeface="Elephant" pitchFamily="18" charset="0"/>
              </a:rPr>
              <a:t>Kilocalories (kcal) - amount of energy or heat required to raise the temperature of 1 kg of water 1°C</a:t>
            </a:r>
          </a:p>
          <a:p>
            <a:pPr lvl="1" eaLnBrk="1" hangingPunct="1">
              <a:defRPr/>
            </a:pPr>
            <a:r>
              <a:rPr lang="en-US">
                <a:latin typeface="Elephant" pitchFamily="18" charset="0"/>
              </a:rPr>
              <a:t>Megacalorie (Mcal) – equal to 1,000 Kcal or 1 million calories</a:t>
            </a:r>
          </a:p>
          <a:p>
            <a:pPr lvl="1" eaLnBrk="1" hangingPunct="1">
              <a:defRPr/>
            </a:pPr>
            <a:endParaRPr lang="en-US">
              <a:latin typeface="Elephant" pitchFamily="18" charset="0"/>
            </a:endParaRPr>
          </a:p>
          <a:p>
            <a:pPr lvl="1" eaLnBrk="1" hangingPunct="1">
              <a:defRPr/>
            </a:pPr>
            <a:endParaRPr lang="en-US">
              <a:latin typeface="Elephant"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39B2EC8-1FA0-4EB7-9FCB-43E2F9E84822}"/>
              </a:ext>
            </a:extLst>
          </p:cNvPr>
          <p:cNvSpPr>
            <a:spLocks noGrp="1" noChangeArrowheads="1"/>
          </p:cNvSpPr>
          <p:nvPr>
            <p:ph type="title"/>
          </p:nvPr>
        </p:nvSpPr>
        <p:spPr/>
        <p:txBody>
          <a:bodyPr/>
          <a:lstStyle/>
          <a:p>
            <a:pPr eaLnBrk="1" hangingPunct="1"/>
            <a:r>
              <a:rPr lang="en-US" altLang="en-US"/>
              <a:t>Beef Industry – Export Trade</a:t>
            </a:r>
          </a:p>
        </p:txBody>
      </p:sp>
      <p:sp>
        <p:nvSpPr>
          <p:cNvPr id="12291" name="Rectangle 3">
            <a:extLst>
              <a:ext uri="{FF2B5EF4-FFF2-40B4-BE49-F238E27FC236}">
                <a16:creationId xmlns:a16="http://schemas.microsoft.com/office/drawing/2014/main" id="{AABBBF2E-84B8-420E-8FAC-CE13E587AFD8}"/>
              </a:ext>
            </a:extLst>
          </p:cNvPr>
          <p:cNvSpPr>
            <a:spLocks noGrp="1" noChangeArrowheads="1"/>
          </p:cNvSpPr>
          <p:nvPr>
            <p:ph type="body" idx="1"/>
          </p:nvPr>
        </p:nvSpPr>
        <p:spPr/>
        <p:txBody>
          <a:bodyPr/>
          <a:lstStyle/>
          <a:p>
            <a:pPr eaLnBrk="1" hangingPunct="1"/>
            <a:r>
              <a:rPr lang="en-US" altLang="en-US"/>
              <a:t>Increasing demand</a:t>
            </a:r>
          </a:p>
          <a:p>
            <a:pPr lvl="1" eaLnBrk="1" hangingPunct="1"/>
            <a:r>
              <a:rPr lang="en-US" altLang="en-US"/>
              <a:t>Japan</a:t>
            </a:r>
          </a:p>
          <a:p>
            <a:pPr lvl="2" eaLnBrk="1" hangingPunct="1"/>
            <a:r>
              <a:rPr lang="en-US" altLang="en-US"/>
              <a:t>4.5 million cattle and 127 million people </a:t>
            </a:r>
          </a:p>
          <a:p>
            <a:pPr eaLnBrk="1" hangingPunct="1"/>
            <a:r>
              <a:rPr lang="en-US" altLang="en-US"/>
              <a:t>High per capita beef consumption</a:t>
            </a:r>
          </a:p>
          <a:p>
            <a:pPr lvl="1" eaLnBrk="1" hangingPunct="1"/>
            <a:r>
              <a:rPr lang="en-US" altLang="en-US"/>
              <a:t>Australia</a:t>
            </a:r>
          </a:p>
          <a:p>
            <a:pPr lvl="2" eaLnBrk="1" hangingPunct="1"/>
            <a:r>
              <a:rPr lang="en-US" altLang="en-US"/>
              <a:t>27.5 million cattle and 19 million people</a:t>
            </a:r>
          </a:p>
          <a:p>
            <a:pPr lvl="1" eaLnBrk="1" hangingPunct="1"/>
            <a:r>
              <a:rPr lang="en-US" altLang="en-US"/>
              <a:t>Argentina</a:t>
            </a:r>
          </a:p>
          <a:p>
            <a:pPr lvl="2" eaLnBrk="1" hangingPunct="1"/>
            <a:r>
              <a:rPr lang="en-US" altLang="en-US"/>
              <a:t>51 million cattle and 37 million people</a:t>
            </a:r>
          </a:p>
          <a:p>
            <a:pPr eaLnBrk="1" hangingPunct="1"/>
            <a:endParaRPr lang="en-US" alt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B5D08AF-D792-4FBF-8CC4-960D75C88E71}"/>
              </a:ext>
            </a:extLst>
          </p:cNvPr>
          <p:cNvSpPr>
            <a:spLocks noGrp="1" noRot="1" noChangeArrowheads="1"/>
          </p:cNvSpPr>
          <p:nvPr>
            <p:ph type="title"/>
          </p:nvPr>
        </p:nvSpPr>
        <p:spPr/>
        <p:txBody>
          <a:bodyPr/>
          <a:lstStyle/>
          <a:p>
            <a:pPr eaLnBrk="1" hangingPunct="1">
              <a:defRPr/>
            </a:pPr>
            <a:r>
              <a:rPr lang="en-US">
                <a:latin typeface="Elephant" pitchFamily="18" charset="0"/>
              </a:rPr>
              <a:t>Nutrition</a:t>
            </a:r>
          </a:p>
        </p:txBody>
      </p:sp>
      <p:sp>
        <p:nvSpPr>
          <p:cNvPr id="24579" name="Rectangle 3">
            <a:extLst>
              <a:ext uri="{FF2B5EF4-FFF2-40B4-BE49-F238E27FC236}">
                <a16:creationId xmlns:a16="http://schemas.microsoft.com/office/drawing/2014/main" id="{57B760A1-D3C1-412E-98BB-8CDA89AFF4D4}"/>
              </a:ext>
            </a:extLst>
          </p:cNvPr>
          <p:cNvSpPr>
            <a:spLocks noGrp="1" noRot="1" noChangeArrowheads="1"/>
          </p:cNvSpPr>
          <p:nvPr>
            <p:ph type="body" idx="1"/>
          </p:nvPr>
        </p:nvSpPr>
        <p:spPr/>
        <p:txBody>
          <a:bodyPr/>
          <a:lstStyle/>
          <a:p>
            <a:pPr eaLnBrk="1" hangingPunct="1">
              <a:lnSpc>
                <a:spcPct val="80000"/>
              </a:lnSpc>
              <a:defRPr/>
            </a:pPr>
            <a:r>
              <a:rPr lang="en-US">
                <a:latin typeface="Elephant" pitchFamily="18" charset="0"/>
              </a:rPr>
              <a:t>Maintenance and Production</a:t>
            </a:r>
          </a:p>
          <a:p>
            <a:pPr lvl="1" eaLnBrk="1" hangingPunct="1">
              <a:lnSpc>
                <a:spcPct val="80000"/>
              </a:lnSpc>
              <a:defRPr/>
            </a:pPr>
            <a:r>
              <a:rPr lang="en-US">
                <a:latin typeface="Elephant" pitchFamily="18" charset="0"/>
              </a:rPr>
              <a:t>Feeds provide energy for 1) maintenance and 2) production</a:t>
            </a:r>
          </a:p>
          <a:p>
            <a:pPr lvl="1" eaLnBrk="1" hangingPunct="1">
              <a:lnSpc>
                <a:spcPct val="80000"/>
              </a:lnSpc>
              <a:defRPr/>
            </a:pPr>
            <a:r>
              <a:rPr lang="en-US">
                <a:latin typeface="Elephant" pitchFamily="18" charset="0"/>
              </a:rPr>
              <a:t>Maintenance – energy used to maintain basal metabolism, generate heat to warm body, energy to cool body, provide for voluntary activity of the animal</a:t>
            </a:r>
          </a:p>
          <a:p>
            <a:pPr lvl="1" eaLnBrk="1" hangingPunct="1">
              <a:lnSpc>
                <a:spcPct val="80000"/>
              </a:lnSpc>
              <a:defRPr/>
            </a:pPr>
            <a:r>
              <a:rPr lang="en-US">
                <a:latin typeface="Elephant" pitchFamily="18" charset="0"/>
              </a:rPr>
              <a:t>Production – fetal development, semen production, growth, fat deposition, production of milk, eggs, and wool </a:t>
            </a:r>
          </a:p>
          <a:p>
            <a:pPr eaLnBrk="1" hangingPunct="1">
              <a:lnSpc>
                <a:spcPct val="80000"/>
              </a:lnSpc>
              <a:defRPr/>
            </a:pPr>
            <a:r>
              <a:rPr lang="en-US">
                <a:latin typeface="Elephant" pitchFamily="18" charset="0"/>
              </a:rPr>
              <a:t>Measurement of Energy</a:t>
            </a:r>
          </a:p>
          <a:p>
            <a:pPr lvl="1" eaLnBrk="1" hangingPunct="1">
              <a:lnSpc>
                <a:spcPct val="80000"/>
              </a:lnSpc>
              <a:defRPr/>
            </a:pPr>
            <a:r>
              <a:rPr lang="en-US">
                <a:latin typeface="Elephant" pitchFamily="18" charset="0"/>
              </a:rPr>
              <a:t>Bomb calorimeter</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1F90AFE0-FF2C-46A7-A5D0-6908BFE97800}"/>
              </a:ext>
            </a:extLst>
          </p:cNvPr>
          <p:cNvSpPr>
            <a:spLocks noGrp="1" noRot="1" noChangeArrowheads="1"/>
          </p:cNvSpPr>
          <p:nvPr>
            <p:ph type="title"/>
          </p:nvPr>
        </p:nvSpPr>
        <p:spPr/>
        <p:txBody>
          <a:bodyPr/>
          <a:lstStyle/>
          <a:p>
            <a:pPr eaLnBrk="1" hangingPunct="1">
              <a:defRPr/>
            </a:pPr>
            <a:r>
              <a:rPr lang="en-US">
                <a:latin typeface="Elephant" pitchFamily="18" charset="0"/>
              </a:rPr>
              <a:t>Nutrition</a:t>
            </a:r>
          </a:p>
        </p:txBody>
      </p:sp>
      <p:sp>
        <p:nvSpPr>
          <p:cNvPr id="25603" name="Rectangle 3">
            <a:extLst>
              <a:ext uri="{FF2B5EF4-FFF2-40B4-BE49-F238E27FC236}">
                <a16:creationId xmlns:a16="http://schemas.microsoft.com/office/drawing/2014/main" id="{9CCD55C1-9677-45C9-81A4-511C4ABEDE85}"/>
              </a:ext>
            </a:extLst>
          </p:cNvPr>
          <p:cNvSpPr>
            <a:spLocks noGrp="1" noRot="1" noChangeArrowheads="1"/>
          </p:cNvSpPr>
          <p:nvPr>
            <p:ph type="body" sz="half" idx="1"/>
          </p:nvPr>
        </p:nvSpPr>
        <p:spPr/>
        <p:txBody>
          <a:bodyPr>
            <a:normAutofit lnSpcReduction="10000"/>
          </a:bodyPr>
          <a:lstStyle/>
          <a:p>
            <a:pPr eaLnBrk="1" hangingPunct="1">
              <a:lnSpc>
                <a:spcPct val="90000"/>
              </a:lnSpc>
              <a:defRPr/>
            </a:pPr>
            <a:r>
              <a:rPr lang="en-US" sz="2000">
                <a:latin typeface="Elephant" pitchFamily="18" charset="0"/>
              </a:rPr>
              <a:t>Classification of feeds</a:t>
            </a:r>
          </a:p>
          <a:p>
            <a:pPr eaLnBrk="1" hangingPunct="1">
              <a:lnSpc>
                <a:spcPct val="90000"/>
              </a:lnSpc>
              <a:defRPr/>
            </a:pPr>
            <a:r>
              <a:rPr lang="en-US" sz="2000">
                <a:latin typeface="Elephant" pitchFamily="18" charset="0"/>
              </a:rPr>
              <a:t>Feeds – naturally occurring ingredients in diets of farm animals used to sustain life</a:t>
            </a:r>
          </a:p>
          <a:p>
            <a:pPr eaLnBrk="1" hangingPunct="1">
              <a:lnSpc>
                <a:spcPct val="90000"/>
              </a:lnSpc>
              <a:defRPr/>
            </a:pPr>
            <a:r>
              <a:rPr lang="en-US" sz="2000">
                <a:latin typeface="Elephant" pitchFamily="18" charset="0"/>
              </a:rPr>
              <a:t>Feedstuff – includes non-nutritive products such as additives to promote growth, and reduce stress, to give flavor and palatability, to add bulk or to preserve feeds in the ration</a:t>
            </a:r>
          </a:p>
        </p:txBody>
      </p:sp>
      <p:sp>
        <p:nvSpPr>
          <p:cNvPr id="25604" name="Rectangle 4">
            <a:extLst>
              <a:ext uri="{FF2B5EF4-FFF2-40B4-BE49-F238E27FC236}">
                <a16:creationId xmlns:a16="http://schemas.microsoft.com/office/drawing/2014/main" id="{A0A6CBB2-FE6B-46C2-A51F-E7FF2BD6914B}"/>
              </a:ext>
            </a:extLst>
          </p:cNvPr>
          <p:cNvSpPr>
            <a:spLocks noGrp="1" noRot="1" noChangeArrowheads="1"/>
          </p:cNvSpPr>
          <p:nvPr>
            <p:ph sz="half" idx="2"/>
          </p:nvPr>
        </p:nvSpPr>
        <p:spPr>
          <a:xfrm>
            <a:off x="1825625" y="3581401"/>
            <a:ext cx="8540750" cy="2517775"/>
          </a:xfrm>
        </p:spPr>
        <p:txBody>
          <a:bodyPr/>
          <a:lstStyle/>
          <a:p>
            <a:pPr eaLnBrk="1" hangingPunct="1">
              <a:defRPr/>
            </a:pPr>
            <a:endParaRPr lang="en-US"/>
          </a:p>
        </p:txBody>
      </p:sp>
      <p:pic>
        <p:nvPicPr>
          <p:cNvPr id="1036" name="Picture 6" descr="Fastrack Products">
            <a:extLst>
              <a:ext uri="{FF2B5EF4-FFF2-40B4-BE49-F238E27FC236}">
                <a16:creationId xmlns:a16="http://schemas.microsoft.com/office/drawing/2014/main" id="{534D25F9-9F4C-4653-98E3-EC8548CFA3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3810001"/>
            <a:ext cx="22860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8" descr="Dsc00033">
            <a:extLst>
              <a:ext uri="{FF2B5EF4-FFF2-40B4-BE49-F238E27FC236}">
                <a16:creationId xmlns:a16="http://schemas.microsoft.com/office/drawing/2014/main" id="{4F542DC5-615D-4346-80F7-F2E3464BC7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76800" y="3810000"/>
            <a:ext cx="2743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7" descr="50 lb">
            <a:extLst>
              <a:ext uri="{FF2B5EF4-FFF2-40B4-BE49-F238E27FC236}">
                <a16:creationId xmlns:a16="http://schemas.microsoft.com/office/drawing/2014/main" id="{FA81F23B-1B24-4A18-AE87-B013CEBCA51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29600" y="3581400"/>
            <a:ext cx="1752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ontrols>
      <mc:AlternateContent xmlns:mc="http://schemas.openxmlformats.org/markup-compatibility/2006">
        <mc:Choice xmlns:v="urn:schemas-microsoft-com:vml" Requires="v">
          <p:control spid="3088" name="DefaultOcx" r:id="rId2" imgW="914400" imgH="228600"/>
        </mc:Choice>
        <mc:Fallback>
          <p:control name="DefaultOcx" r:id="rId2" imgW="914400" imgH="228600">
            <p:pic>
              <p:nvPicPr>
                <p:cNvPr id="1026" name="DefaultOcx">
                  <a:extLst>
                    <a:ext uri="{FF2B5EF4-FFF2-40B4-BE49-F238E27FC236}">
                      <a16:creationId xmlns:a16="http://schemas.microsoft.com/office/drawing/2014/main" id="{C60C7765-F33B-4323-86F8-BC6E74B95BF1}"/>
                    </a:ext>
                  </a:extLst>
                </p:cNvPr>
                <p:cNvPicPr preferRelativeResize="0">
                  <a:picLocks noChangeArrowheads="1" noChangeShapeType="1"/>
                </p:cNvPicPr>
                <p:nvPr/>
              </p:nvPicPr>
              <p:blipFill>
                <a:blip r:embed="rId13"/>
                <a:srcRect/>
                <a:stretch>
                  <a:fillRect/>
                </a:stretch>
              </p:blipFill>
              <p:spPr bwMode="auto">
                <a:xfrm>
                  <a:off x="152400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3089" name="HTMLHidden1" r:id="rId3" imgW="914400" imgH="228600"/>
        </mc:Choice>
        <mc:Fallback>
          <p:control name="HTMLHidden1" r:id="rId3" imgW="914400" imgH="228600">
            <p:pic>
              <p:nvPicPr>
                <p:cNvPr id="1027" name="HTMLHidden1">
                  <a:extLst>
                    <a:ext uri="{FF2B5EF4-FFF2-40B4-BE49-F238E27FC236}">
                      <a16:creationId xmlns:a16="http://schemas.microsoft.com/office/drawing/2014/main" id="{D8F9D1DA-FCC3-4342-AA23-F1C48DDC0C3E}"/>
                    </a:ext>
                  </a:extLst>
                </p:cNvPr>
                <p:cNvPicPr preferRelativeResize="0">
                  <a:picLocks noChangeArrowheads="1" noChangeShapeType="1"/>
                </p:cNvPicPr>
                <p:nvPr/>
              </p:nvPicPr>
              <p:blipFill>
                <a:blip r:embed="rId14"/>
                <a:srcRect/>
                <a:stretch>
                  <a:fillRect/>
                </a:stretch>
              </p:blipFill>
              <p:spPr bwMode="auto">
                <a:xfrm>
                  <a:off x="152400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3090" name="HTMLHidden2" r:id="rId4" imgW="914400" imgH="228600"/>
        </mc:Choice>
        <mc:Fallback>
          <p:control name="HTMLHidden2" r:id="rId4" imgW="914400" imgH="228600">
            <p:pic>
              <p:nvPicPr>
                <p:cNvPr id="1028" name="HTMLHidden2">
                  <a:extLst>
                    <a:ext uri="{FF2B5EF4-FFF2-40B4-BE49-F238E27FC236}">
                      <a16:creationId xmlns:a16="http://schemas.microsoft.com/office/drawing/2014/main" id="{257E6915-5CE2-4002-B2FF-A25555669A33}"/>
                    </a:ext>
                  </a:extLst>
                </p:cNvPr>
                <p:cNvPicPr preferRelativeResize="0">
                  <a:picLocks noChangeArrowheads="1" noChangeShapeType="1"/>
                </p:cNvPicPr>
                <p:nvPr/>
              </p:nvPicPr>
              <p:blipFill>
                <a:blip r:embed="rId15"/>
                <a:srcRect/>
                <a:stretch>
                  <a:fillRect/>
                </a:stretch>
              </p:blipFill>
              <p:spPr bwMode="auto">
                <a:xfrm>
                  <a:off x="152400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3091" name="HTMLHidden3" r:id="rId5" imgW="914400" imgH="228600"/>
        </mc:Choice>
        <mc:Fallback>
          <p:control name="HTMLHidden3" r:id="rId5" imgW="914400" imgH="228600">
            <p:pic>
              <p:nvPicPr>
                <p:cNvPr id="1029" name="HTMLHidden3">
                  <a:extLst>
                    <a:ext uri="{FF2B5EF4-FFF2-40B4-BE49-F238E27FC236}">
                      <a16:creationId xmlns:a16="http://schemas.microsoft.com/office/drawing/2014/main" id="{3D0CFE17-ABCE-4696-B304-268A39738FA4}"/>
                    </a:ext>
                  </a:extLst>
                </p:cNvPr>
                <p:cNvPicPr preferRelativeResize="0">
                  <a:picLocks noChangeArrowheads="1" noChangeShapeType="1"/>
                </p:cNvPicPr>
                <p:nvPr/>
              </p:nvPicPr>
              <p:blipFill>
                <a:blip r:embed="rId16"/>
                <a:srcRect/>
                <a:stretch>
                  <a:fillRect/>
                </a:stretch>
              </p:blipFill>
              <p:spPr bwMode="auto">
                <a:xfrm>
                  <a:off x="152400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3092" name="HTMLHidden4" r:id="rId6" imgW="914400" imgH="228600"/>
        </mc:Choice>
        <mc:Fallback>
          <p:control name="HTMLHidden4" r:id="rId6" imgW="914400" imgH="228600">
            <p:pic>
              <p:nvPicPr>
                <p:cNvPr id="1030" name="HTMLHidden4">
                  <a:extLst>
                    <a:ext uri="{FF2B5EF4-FFF2-40B4-BE49-F238E27FC236}">
                      <a16:creationId xmlns:a16="http://schemas.microsoft.com/office/drawing/2014/main" id="{C8045630-831B-4E36-8C63-E3D0B5F301B6}"/>
                    </a:ext>
                  </a:extLst>
                </p:cNvPr>
                <p:cNvPicPr preferRelativeResize="0">
                  <a:picLocks noChangeArrowheads="1" noChangeShapeType="1"/>
                </p:cNvPicPr>
                <p:nvPr/>
              </p:nvPicPr>
              <p:blipFill>
                <a:blip r:embed="rId16"/>
                <a:srcRect/>
                <a:stretch>
                  <a:fillRect/>
                </a:stretch>
              </p:blipFill>
              <p:spPr bwMode="auto">
                <a:xfrm>
                  <a:off x="152400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3093" name="HTMLHidden5" r:id="rId7" imgW="914400" imgH="228600"/>
        </mc:Choice>
        <mc:Fallback>
          <p:control name="HTMLHidden5" r:id="rId7" imgW="914400" imgH="228600">
            <p:pic>
              <p:nvPicPr>
                <p:cNvPr id="1031" name="HTMLHidden5">
                  <a:extLst>
                    <a:ext uri="{FF2B5EF4-FFF2-40B4-BE49-F238E27FC236}">
                      <a16:creationId xmlns:a16="http://schemas.microsoft.com/office/drawing/2014/main" id="{D5DF8522-7F4A-461A-81DE-29093513119C}"/>
                    </a:ext>
                  </a:extLst>
                </p:cNvPr>
                <p:cNvPicPr preferRelativeResize="0">
                  <a:picLocks noChangeArrowheads="1" noChangeShapeType="1"/>
                </p:cNvPicPr>
                <p:nvPr/>
              </p:nvPicPr>
              <p:blipFill>
                <a:blip r:embed="rId16"/>
                <a:srcRect/>
                <a:stretch>
                  <a:fillRect/>
                </a:stretch>
              </p:blipFill>
              <p:spPr bwMode="auto">
                <a:xfrm>
                  <a:off x="152400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3094" name="HTMLHidden6" r:id="rId8" imgW="914400" imgH="228600"/>
        </mc:Choice>
        <mc:Fallback>
          <p:control name="HTMLHidden6" r:id="rId8" imgW="914400" imgH="228600">
            <p:pic>
              <p:nvPicPr>
                <p:cNvPr id="1032" name="HTMLHidden6">
                  <a:extLst>
                    <a:ext uri="{FF2B5EF4-FFF2-40B4-BE49-F238E27FC236}">
                      <a16:creationId xmlns:a16="http://schemas.microsoft.com/office/drawing/2014/main" id="{4866DE0A-0D3E-4A96-B22F-DDE9D77B3432}"/>
                    </a:ext>
                  </a:extLst>
                </p:cNvPr>
                <p:cNvPicPr preferRelativeResize="0">
                  <a:picLocks noChangeArrowheads="1" noChangeShapeType="1"/>
                </p:cNvPicPr>
                <p:nvPr/>
              </p:nvPicPr>
              <p:blipFill>
                <a:blip r:embed="rId17"/>
                <a:srcRect/>
                <a:stretch>
                  <a:fillRect/>
                </a:stretch>
              </p:blipFill>
              <p:spPr bwMode="auto">
                <a:xfrm>
                  <a:off x="152400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2823D327-12D4-4F25-A183-FAD507BBAE7D}"/>
              </a:ext>
            </a:extLst>
          </p:cNvPr>
          <p:cNvSpPr>
            <a:spLocks noGrp="1" noRot="1" noChangeArrowheads="1"/>
          </p:cNvSpPr>
          <p:nvPr>
            <p:ph type="title"/>
          </p:nvPr>
        </p:nvSpPr>
        <p:spPr/>
        <p:txBody>
          <a:bodyPr/>
          <a:lstStyle/>
          <a:p>
            <a:pPr eaLnBrk="1" hangingPunct="1">
              <a:defRPr/>
            </a:pPr>
            <a:r>
              <a:rPr lang="en-US">
                <a:latin typeface="Elephant" pitchFamily="18" charset="0"/>
              </a:rPr>
              <a:t>Nutrients</a:t>
            </a:r>
          </a:p>
        </p:txBody>
      </p:sp>
      <p:sp>
        <p:nvSpPr>
          <p:cNvPr id="27651" name="Rectangle 3">
            <a:extLst>
              <a:ext uri="{FF2B5EF4-FFF2-40B4-BE49-F238E27FC236}">
                <a16:creationId xmlns:a16="http://schemas.microsoft.com/office/drawing/2014/main" id="{1B7ECB58-2638-432D-A6F5-501D6A8C0703}"/>
              </a:ext>
            </a:extLst>
          </p:cNvPr>
          <p:cNvSpPr>
            <a:spLocks noGrp="1" noRot="1" noChangeArrowheads="1"/>
          </p:cNvSpPr>
          <p:nvPr>
            <p:ph type="body" idx="1"/>
          </p:nvPr>
        </p:nvSpPr>
        <p:spPr/>
        <p:txBody>
          <a:bodyPr/>
          <a:lstStyle/>
          <a:p>
            <a:pPr eaLnBrk="1" hangingPunct="1">
              <a:lnSpc>
                <a:spcPct val="80000"/>
              </a:lnSpc>
              <a:defRPr/>
            </a:pPr>
            <a:r>
              <a:rPr lang="en-US" sz="2000" dirty="0">
                <a:latin typeface="Elephant" pitchFamily="18" charset="0"/>
              </a:rPr>
              <a:t>National Research Council (NRC) classifies feedstuff as: </a:t>
            </a:r>
          </a:p>
          <a:p>
            <a:pPr lvl="1" eaLnBrk="1" hangingPunct="1">
              <a:lnSpc>
                <a:spcPct val="80000"/>
              </a:lnSpc>
              <a:defRPr/>
            </a:pPr>
            <a:r>
              <a:rPr lang="en-US" sz="1800" dirty="0">
                <a:latin typeface="Elephant" pitchFamily="18" charset="0"/>
              </a:rPr>
              <a:t>Dry roughages and forages (hay, straw, fodder, </a:t>
            </a:r>
            <a:r>
              <a:rPr lang="en-US" sz="1800" dirty="0" err="1">
                <a:latin typeface="Elephant" pitchFamily="18" charset="0"/>
              </a:rPr>
              <a:t>stover</a:t>
            </a:r>
            <a:r>
              <a:rPr lang="en-US" sz="1800" dirty="0">
                <a:latin typeface="Elephant" pitchFamily="18" charset="0"/>
              </a:rPr>
              <a:t>, hulls and shells)</a:t>
            </a:r>
          </a:p>
          <a:p>
            <a:pPr lvl="1" eaLnBrk="1" hangingPunct="1">
              <a:lnSpc>
                <a:spcPct val="80000"/>
              </a:lnSpc>
              <a:defRPr/>
            </a:pPr>
            <a:r>
              <a:rPr lang="en-US" sz="1800" dirty="0">
                <a:latin typeface="Elephant" pitchFamily="18" charset="0"/>
              </a:rPr>
              <a:t>Range pasture plants, and green forages</a:t>
            </a:r>
          </a:p>
          <a:p>
            <a:pPr lvl="1" eaLnBrk="1" hangingPunct="1">
              <a:lnSpc>
                <a:spcPct val="80000"/>
              </a:lnSpc>
              <a:defRPr/>
            </a:pPr>
            <a:r>
              <a:rPr lang="en-US" sz="1800" dirty="0">
                <a:latin typeface="Elephant" pitchFamily="18" charset="0"/>
              </a:rPr>
              <a:t>Silages (corn legume, and grass)</a:t>
            </a:r>
          </a:p>
          <a:p>
            <a:pPr lvl="1" eaLnBrk="1" hangingPunct="1">
              <a:lnSpc>
                <a:spcPct val="80000"/>
              </a:lnSpc>
              <a:defRPr/>
            </a:pPr>
            <a:r>
              <a:rPr lang="en-US" sz="1800" dirty="0">
                <a:latin typeface="Elephant" pitchFamily="18" charset="0"/>
              </a:rPr>
              <a:t>Energy feeds (cereal grains, mill-by products, fruits, nuts, and roots)</a:t>
            </a:r>
          </a:p>
          <a:p>
            <a:pPr lvl="1" eaLnBrk="1" hangingPunct="1">
              <a:lnSpc>
                <a:spcPct val="80000"/>
              </a:lnSpc>
              <a:defRPr/>
            </a:pPr>
            <a:r>
              <a:rPr lang="en-US" sz="1800" dirty="0">
                <a:latin typeface="Elephant" pitchFamily="18" charset="0"/>
              </a:rPr>
              <a:t>Protein supplements (animal, marine, avian, and plant)</a:t>
            </a:r>
          </a:p>
          <a:p>
            <a:pPr lvl="1" eaLnBrk="1" hangingPunct="1">
              <a:lnSpc>
                <a:spcPct val="80000"/>
              </a:lnSpc>
              <a:defRPr/>
            </a:pPr>
            <a:r>
              <a:rPr lang="en-US" sz="1800" dirty="0">
                <a:latin typeface="Elephant" pitchFamily="18" charset="0"/>
              </a:rPr>
              <a:t>Mineral supplements</a:t>
            </a:r>
          </a:p>
          <a:p>
            <a:pPr lvl="1" eaLnBrk="1" hangingPunct="1">
              <a:lnSpc>
                <a:spcPct val="80000"/>
              </a:lnSpc>
              <a:defRPr/>
            </a:pPr>
            <a:r>
              <a:rPr lang="en-US" sz="1800" dirty="0">
                <a:latin typeface="Elephant" pitchFamily="18" charset="0"/>
              </a:rPr>
              <a:t>Vitamin supplements</a:t>
            </a:r>
          </a:p>
          <a:p>
            <a:pPr lvl="1" eaLnBrk="1" hangingPunct="1">
              <a:lnSpc>
                <a:spcPct val="80000"/>
              </a:lnSpc>
              <a:defRPr/>
            </a:pPr>
            <a:r>
              <a:rPr lang="en-US" sz="1800" dirty="0">
                <a:latin typeface="Elephant" pitchFamily="18" charset="0"/>
              </a:rPr>
              <a:t>Non-nutritive additives (antibiotics, coloring, flavors, hormones, preservatives, and </a:t>
            </a:r>
            <a:r>
              <a:rPr lang="en-US" sz="1800" dirty="0" err="1">
                <a:latin typeface="Elephant" pitchFamily="18" charset="0"/>
              </a:rPr>
              <a:t>medicants</a:t>
            </a:r>
            <a:r>
              <a:rPr lang="en-US" sz="1800" dirty="0">
                <a:latin typeface="Elephant" pitchFamily="18" charset="0"/>
              </a:rPr>
              <a:t>)</a:t>
            </a:r>
          </a:p>
          <a:p>
            <a:pPr eaLnBrk="1" hangingPunct="1">
              <a:lnSpc>
                <a:spcPct val="80000"/>
              </a:lnSpc>
              <a:defRPr/>
            </a:pPr>
            <a:r>
              <a:rPr lang="en-US" sz="2000" dirty="0">
                <a:latin typeface="Elephant" pitchFamily="18" charset="0"/>
              </a:rPr>
              <a:t>Feedstuff that contain &gt;20% protein (soybean meal) are classified as protein supplements)</a:t>
            </a:r>
          </a:p>
          <a:p>
            <a:pPr lvl="1" eaLnBrk="1" hangingPunct="1">
              <a:lnSpc>
                <a:spcPct val="80000"/>
              </a:lnSpc>
              <a:defRPr/>
            </a:pPr>
            <a:endParaRPr lang="en-US" sz="1800" dirty="0">
              <a:latin typeface="Elephant"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F259F84-38AF-4C81-BF1F-663D178B1F03}"/>
              </a:ext>
            </a:extLst>
          </p:cNvPr>
          <p:cNvSpPr>
            <a:spLocks noGrp="1" noRot="1" noChangeArrowheads="1"/>
          </p:cNvSpPr>
          <p:nvPr>
            <p:ph type="title"/>
          </p:nvPr>
        </p:nvSpPr>
        <p:spPr/>
        <p:txBody>
          <a:bodyPr/>
          <a:lstStyle/>
          <a:p>
            <a:pPr eaLnBrk="1" hangingPunct="1">
              <a:defRPr/>
            </a:pPr>
            <a:r>
              <a:rPr lang="en-US">
                <a:latin typeface="Elephant" pitchFamily="18" charset="0"/>
              </a:rPr>
              <a:t>Digestion</a:t>
            </a:r>
          </a:p>
        </p:txBody>
      </p:sp>
      <p:sp>
        <p:nvSpPr>
          <p:cNvPr id="28675" name="Rectangle 3">
            <a:extLst>
              <a:ext uri="{FF2B5EF4-FFF2-40B4-BE49-F238E27FC236}">
                <a16:creationId xmlns:a16="http://schemas.microsoft.com/office/drawing/2014/main" id="{43CDAB7B-16B9-41F9-92DD-B5511C99F327}"/>
              </a:ext>
            </a:extLst>
          </p:cNvPr>
          <p:cNvSpPr>
            <a:spLocks noGrp="1" noRot="1" noChangeArrowheads="1"/>
          </p:cNvSpPr>
          <p:nvPr>
            <p:ph type="body" idx="1"/>
          </p:nvPr>
        </p:nvSpPr>
        <p:spPr/>
        <p:txBody>
          <a:bodyPr/>
          <a:lstStyle/>
          <a:p>
            <a:pPr eaLnBrk="1" hangingPunct="1">
              <a:defRPr/>
            </a:pPr>
            <a:r>
              <a:rPr lang="en-US">
                <a:latin typeface="Elephant" pitchFamily="18" charset="0"/>
              </a:rPr>
              <a:t>Digestion – reduction in particle size of feed so that the feed becomes soluble and can pass across the gut wall into the vascular or lymph system (absorption)</a:t>
            </a:r>
          </a:p>
          <a:p>
            <a:pPr eaLnBrk="1" hangingPunct="1">
              <a:defRPr/>
            </a:pPr>
            <a:r>
              <a:rPr lang="en-US">
                <a:latin typeface="Elephant" pitchFamily="18" charset="0"/>
              </a:rPr>
              <a:t>Digestion includes</a:t>
            </a:r>
          </a:p>
          <a:p>
            <a:pPr lvl="1" eaLnBrk="1" hangingPunct="1">
              <a:defRPr/>
            </a:pPr>
            <a:r>
              <a:rPr lang="en-US">
                <a:latin typeface="Elephant" pitchFamily="18" charset="0"/>
              </a:rPr>
              <a:t>Mechanical action</a:t>
            </a:r>
          </a:p>
          <a:p>
            <a:pPr lvl="2" eaLnBrk="1" hangingPunct="1">
              <a:defRPr/>
            </a:pPr>
            <a:r>
              <a:rPr lang="en-US">
                <a:latin typeface="Elephant" pitchFamily="18" charset="0"/>
              </a:rPr>
              <a:t>Chewing and contractions of the intestinal tract</a:t>
            </a:r>
          </a:p>
          <a:p>
            <a:pPr lvl="1" eaLnBrk="1" hangingPunct="1">
              <a:defRPr/>
            </a:pPr>
            <a:r>
              <a:rPr lang="en-US">
                <a:latin typeface="Elephant" pitchFamily="18" charset="0"/>
              </a:rPr>
              <a:t>Chemical action </a:t>
            </a:r>
          </a:p>
          <a:p>
            <a:pPr lvl="2" eaLnBrk="1" hangingPunct="1">
              <a:defRPr/>
            </a:pPr>
            <a:r>
              <a:rPr lang="en-US">
                <a:latin typeface="Elephant" pitchFamily="18" charset="0"/>
              </a:rPr>
              <a:t>Secretion of HCl, bile, and the action of emzymes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E261F6A1-DB0A-489C-A0EC-0550456C1F87}"/>
              </a:ext>
            </a:extLst>
          </p:cNvPr>
          <p:cNvSpPr>
            <a:spLocks noGrp="1" noRot="1" noChangeArrowheads="1"/>
          </p:cNvSpPr>
          <p:nvPr>
            <p:ph type="title"/>
          </p:nvPr>
        </p:nvSpPr>
        <p:spPr/>
        <p:txBody>
          <a:bodyPr/>
          <a:lstStyle/>
          <a:p>
            <a:pPr eaLnBrk="1" hangingPunct="1">
              <a:defRPr/>
            </a:pPr>
            <a:r>
              <a:rPr lang="en-US">
                <a:latin typeface="Elephant" pitchFamily="18" charset="0"/>
              </a:rPr>
              <a:t>Digestion</a:t>
            </a:r>
          </a:p>
        </p:txBody>
      </p:sp>
      <p:sp>
        <p:nvSpPr>
          <p:cNvPr id="48131" name="Rectangle 3">
            <a:extLst>
              <a:ext uri="{FF2B5EF4-FFF2-40B4-BE49-F238E27FC236}">
                <a16:creationId xmlns:a16="http://schemas.microsoft.com/office/drawing/2014/main" id="{2FC64F5E-DD74-4DD5-8CE7-66D4256F351D}"/>
              </a:ext>
            </a:extLst>
          </p:cNvPr>
          <p:cNvSpPr>
            <a:spLocks noGrp="1" noRot="1" noChangeArrowheads="1"/>
          </p:cNvSpPr>
          <p:nvPr>
            <p:ph type="body" idx="1"/>
          </p:nvPr>
        </p:nvSpPr>
        <p:spPr/>
        <p:txBody>
          <a:bodyPr/>
          <a:lstStyle/>
          <a:p>
            <a:pPr eaLnBrk="1" hangingPunct="1">
              <a:defRPr/>
            </a:pPr>
            <a:r>
              <a:rPr lang="en-US">
                <a:latin typeface="Elephant" pitchFamily="18" charset="0"/>
              </a:rPr>
              <a:t>Parts preceding small intestine – reduce particle/feed size</a:t>
            </a:r>
          </a:p>
          <a:p>
            <a:pPr eaLnBrk="1" hangingPunct="1">
              <a:defRPr/>
            </a:pPr>
            <a:r>
              <a:rPr lang="en-US">
                <a:latin typeface="Elephant" pitchFamily="18" charset="0"/>
              </a:rPr>
              <a:t>Small intestine – slitting food molecules and absorbing nutrients</a:t>
            </a:r>
          </a:p>
          <a:p>
            <a:pPr eaLnBrk="1" hangingPunct="1">
              <a:defRPr/>
            </a:pPr>
            <a:r>
              <a:rPr lang="en-US">
                <a:latin typeface="Elephant" pitchFamily="18" charset="0"/>
              </a:rPr>
              <a:t>Large intestine – water absorption and forms indigestible waste into a solid called feces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52627490-D616-46BE-BD68-C0EB98097346}"/>
              </a:ext>
            </a:extLst>
          </p:cNvPr>
          <p:cNvSpPr>
            <a:spLocks noGrp="1" noRot="1" noChangeArrowheads="1"/>
          </p:cNvSpPr>
          <p:nvPr>
            <p:ph type="title"/>
          </p:nvPr>
        </p:nvSpPr>
        <p:spPr/>
        <p:txBody>
          <a:bodyPr/>
          <a:lstStyle/>
          <a:p>
            <a:pPr eaLnBrk="1" hangingPunct="1">
              <a:defRPr/>
            </a:pPr>
            <a:r>
              <a:rPr lang="en-US">
                <a:latin typeface="Elephant" pitchFamily="18" charset="0"/>
              </a:rPr>
              <a:t>Digestion</a:t>
            </a:r>
          </a:p>
        </p:txBody>
      </p:sp>
      <p:sp>
        <p:nvSpPr>
          <p:cNvPr id="59395" name="Rectangle 3">
            <a:extLst>
              <a:ext uri="{FF2B5EF4-FFF2-40B4-BE49-F238E27FC236}">
                <a16:creationId xmlns:a16="http://schemas.microsoft.com/office/drawing/2014/main" id="{295C1637-A5B2-4A05-8D1C-1C67F2D938B6}"/>
              </a:ext>
            </a:extLst>
          </p:cNvPr>
          <p:cNvSpPr>
            <a:spLocks noGrp="1" noRot="1" noChangeArrowheads="1"/>
          </p:cNvSpPr>
          <p:nvPr>
            <p:ph type="body" idx="1"/>
          </p:nvPr>
        </p:nvSpPr>
        <p:spPr/>
        <p:txBody>
          <a:bodyPr/>
          <a:lstStyle/>
          <a:p>
            <a:pPr eaLnBrk="1" hangingPunct="1">
              <a:lnSpc>
                <a:spcPct val="80000"/>
              </a:lnSpc>
              <a:defRPr/>
            </a:pPr>
            <a:r>
              <a:rPr lang="en-US" sz="1800" dirty="0">
                <a:latin typeface="Elephant" pitchFamily="18" charset="0"/>
              </a:rPr>
              <a:t>Ruminants – have four compartments</a:t>
            </a:r>
          </a:p>
          <a:p>
            <a:pPr eaLnBrk="1" hangingPunct="1">
              <a:lnSpc>
                <a:spcPct val="80000"/>
              </a:lnSpc>
              <a:defRPr/>
            </a:pPr>
            <a:r>
              <a:rPr lang="en-US" sz="1800" dirty="0">
                <a:latin typeface="Elephant" pitchFamily="18" charset="0"/>
              </a:rPr>
              <a:t>Rumen</a:t>
            </a:r>
          </a:p>
          <a:p>
            <a:pPr lvl="1" eaLnBrk="1" hangingPunct="1">
              <a:lnSpc>
                <a:spcPct val="80000"/>
              </a:lnSpc>
              <a:defRPr/>
            </a:pPr>
            <a:r>
              <a:rPr lang="en-US" sz="1600" dirty="0">
                <a:latin typeface="Elephant" pitchFamily="18" charset="0"/>
              </a:rPr>
              <a:t>large fermentation vat where bacteria and protozoa thrive and break down roughages to obtain nutrients for their use</a:t>
            </a:r>
          </a:p>
          <a:p>
            <a:pPr lvl="1" eaLnBrk="1" hangingPunct="1">
              <a:lnSpc>
                <a:spcPct val="80000"/>
              </a:lnSpc>
              <a:defRPr/>
            </a:pPr>
            <a:r>
              <a:rPr lang="en-US" sz="1600" dirty="0">
                <a:latin typeface="Elephant" pitchFamily="18" charset="0"/>
              </a:rPr>
              <a:t>Covered with large papillae to increase surface area</a:t>
            </a:r>
          </a:p>
          <a:p>
            <a:pPr lvl="1" eaLnBrk="1" hangingPunct="1">
              <a:lnSpc>
                <a:spcPct val="80000"/>
              </a:lnSpc>
              <a:defRPr/>
            </a:pPr>
            <a:r>
              <a:rPr lang="en-US" sz="1600" dirty="0">
                <a:latin typeface="Elephant" pitchFamily="18" charset="0"/>
              </a:rPr>
              <a:t>Microorganisms can digest cellulose and synthesize amino acids from non-protein nitrogen</a:t>
            </a:r>
          </a:p>
          <a:p>
            <a:pPr eaLnBrk="1" hangingPunct="1">
              <a:lnSpc>
                <a:spcPct val="80000"/>
              </a:lnSpc>
              <a:defRPr/>
            </a:pPr>
            <a:r>
              <a:rPr lang="en-US" sz="1800" dirty="0">
                <a:latin typeface="Elephant" pitchFamily="18" charset="0"/>
              </a:rPr>
              <a:t>Reticulum</a:t>
            </a:r>
          </a:p>
          <a:p>
            <a:pPr lvl="1" eaLnBrk="1" hangingPunct="1">
              <a:lnSpc>
                <a:spcPct val="80000"/>
              </a:lnSpc>
              <a:defRPr/>
            </a:pPr>
            <a:r>
              <a:rPr lang="en-US" sz="1600" dirty="0">
                <a:latin typeface="Elephant" pitchFamily="18" charset="0"/>
              </a:rPr>
              <a:t> lining looks like a honeycomb</a:t>
            </a:r>
          </a:p>
          <a:p>
            <a:pPr lvl="1" eaLnBrk="1" hangingPunct="1">
              <a:lnSpc>
                <a:spcPct val="80000"/>
              </a:lnSpc>
              <a:defRPr/>
            </a:pPr>
            <a:r>
              <a:rPr lang="en-US" sz="1600" dirty="0">
                <a:latin typeface="Elephant" pitchFamily="18" charset="0"/>
              </a:rPr>
              <a:t>Functions in initiating the mixing activity and provides an additional area for fermentation</a:t>
            </a:r>
          </a:p>
          <a:p>
            <a:pPr eaLnBrk="1" hangingPunct="1">
              <a:lnSpc>
                <a:spcPct val="80000"/>
              </a:lnSpc>
              <a:defRPr/>
            </a:pPr>
            <a:r>
              <a:rPr lang="en-US" sz="1800" dirty="0" err="1">
                <a:latin typeface="Elephant" pitchFamily="18" charset="0"/>
              </a:rPr>
              <a:t>Omasum</a:t>
            </a:r>
            <a:endParaRPr lang="en-US" sz="1800" dirty="0">
              <a:latin typeface="Elephant" pitchFamily="18" charset="0"/>
            </a:endParaRPr>
          </a:p>
          <a:p>
            <a:pPr lvl="1" eaLnBrk="1" hangingPunct="1">
              <a:lnSpc>
                <a:spcPct val="80000"/>
              </a:lnSpc>
              <a:defRPr/>
            </a:pPr>
            <a:r>
              <a:rPr lang="en-US" sz="1600" dirty="0">
                <a:latin typeface="Elephant" pitchFamily="18" charset="0"/>
              </a:rPr>
              <a:t>Folds produce grinding action on feed</a:t>
            </a:r>
          </a:p>
          <a:p>
            <a:pPr eaLnBrk="1" hangingPunct="1">
              <a:lnSpc>
                <a:spcPct val="80000"/>
              </a:lnSpc>
              <a:defRPr/>
            </a:pPr>
            <a:r>
              <a:rPr lang="en-US" sz="1800" dirty="0" err="1">
                <a:latin typeface="Elephant" pitchFamily="18" charset="0"/>
              </a:rPr>
              <a:t>Abomasum</a:t>
            </a:r>
            <a:endParaRPr lang="en-US" sz="1800" dirty="0">
              <a:latin typeface="Elephant" pitchFamily="18" charset="0"/>
            </a:endParaRPr>
          </a:p>
          <a:p>
            <a:pPr lvl="1" eaLnBrk="1" hangingPunct="1">
              <a:lnSpc>
                <a:spcPct val="80000"/>
              </a:lnSpc>
              <a:defRPr/>
            </a:pPr>
            <a:r>
              <a:rPr lang="en-US" sz="1600" dirty="0">
                <a:latin typeface="Elephant" pitchFamily="18" charset="0"/>
              </a:rPr>
              <a:t>True stomach </a:t>
            </a:r>
          </a:p>
          <a:p>
            <a:pPr lvl="1" eaLnBrk="1" hangingPunct="1">
              <a:lnSpc>
                <a:spcPct val="80000"/>
              </a:lnSpc>
              <a:defRPr/>
            </a:pPr>
            <a:r>
              <a:rPr lang="en-US" sz="1600" dirty="0">
                <a:latin typeface="Elephant" pitchFamily="18" charset="0"/>
              </a:rPr>
              <a:t>Performs similar function to </a:t>
            </a:r>
            <a:r>
              <a:rPr lang="en-US" sz="1600" dirty="0" err="1">
                <a:latin typeface="Elephant" pitchFamily="18" charset="0"/>
              </a:rPr>
              <a:t>monogastric</a:t>
            </a:r>
            <a:r>
              <a:rPr lang="en-US" sz="1600" dirty="0">
                <a:latin typeface="Elephant" pitchFamily="18" charset="0"/>
              </a:rPr>
              <a:t> stomach</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0D51C7A3-ED3B-424C-83B7-FE084108EE35}"/>
              </a:ext>
            </a:extLst>
          </p:cNvPr>
          <p:cNvSpPr>
            <a:spLocks noGrp="1" noRot="1" noChangeArrowheads="1"/>
          </p:cNvSpPr>
          <p:nvPr>
            <p:ph type="title" idx="4294967295"/>
          </p:nvPr>
        </p:nvSpPr>
        <p:spPr>
          <a:xfrm>
            <a:off x="1524000" y="228601"/>
            <a:ext cx="8510588" cy="1325563"/>
          </a:xfrm>
        </p:spPr>
        <p:txBody>
          <a:bodyPr/>
          <a:lstStyle/>
          <a:p>
            <a:pPr eaLnBrk="1" hangingPunct="1">
              <a:defRPr/>
            </a:pPr>
            <a:r>
              <a:rPr lang="en-US">
                <a:latin typeface="Elephant" pitchFamily="18" charset="0"/>
              </a:rPr>
              <a:t>Ruminant Digestive Tract</a:t>
            </a:r>
          </a:p>
        </p:txBody>
      </p:sp>
      <p:pic>
        <p:nvPicPr>
          <p:cNvPr id="24579" name="Picture 5" descr="rumen">
            <a:extLst>
              <a:ext uri="{FF2B5EF4-FFF2-40B4-BE49-F238E27FC236}">
                <a16:creationId xmlns:a16="http://schemas.microsoft.com/office/drawing/2014/main" id="{1C9961E8-71E9-4A35-83CE-B75B1B3C5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447801"/>
            <a:ext cx="5695950"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8337A618-5714-47D4-8DF4-AB125DD107DA}"/>
              </a:ext>
            </a:extLst>
          </p:cNvPr>
          <p:cNvSpPr>
            <a:spLocks noGrp="1" noRot="1" noChangeArrowheads="1"/>
          </p:cNvSpPr>
          <p:nvPr>
            <p:ph type="title"/>
          </p:nvPr>
        </p:nvSpPr>
        <p:spPr/>
        <p:txBody>
          <a:bodyPr/>
          <a:lstStyle/>
          <a:p>
            <a:pPr eaLnBrk="1" hangingPunct="1">
              <a:defRPr/>
            </a:pPr>
            <a:r>
              <a:rPr lang="en-US">
                <a:latin typeface="Elephant" pitchFamily="18" charset="0"/>
              </a:rPr>
              <a:t>Ruminant Digestion</a:t>
            </a:r>
          </a:p>
        </p:txBody>
      </p:sp>
      <p:sp>
        <p:nvSpPr>
          <p:cNvPr id="50179" name="Rectangle 3">
            <a:extLst>
              <a:ext uri="{FF2B5EF4-FFF2-40B4-BE49-F238E27FC236}">
                <a16:creationId xmlns:a16="http://schemas.microsoft.com/office/drawing/2014/main" id="{F5D57C66-607D-4B91-9FBD-206BAD982175}"/>
              </a:ext>
            </a:extLst>
          </p:cNvPr>
          <p:cNvSpPr>
            <a:spLocks noGrp="1" noRot="1" noChangeArrowheads="1"/>
          </p:cNvSpPr>
          <p:nvPr>
            <p:ph type="body" idx="1"/>
          </p:nvPr>
        </p:nvSpPr>
        <p:spPr/>
        <p:txBody>
          <a:bodyPr/>
          <a:lstStyle/>
          <a:p>
            <a:pPr eaLnBrk="1" hangingPunct="1">
              <a:lnSpc>
                <a:spcPct val="80000"/>
              </a:lnSpc>
              <a:defRPr/>
            </a:pPr>
            <a:r>
              <a:rPr lang="en-US">
                <a:latin typeface="Elephant" pitchFamily="18" charset="0"/>
              </a:rPr>
              <a:t>Ruminants eat forage rapidly</a:t>
            </a:r>
          </a:p>
          <a:p>
            <a:pPr eaLnBrk="1" hangingPunct="1">
              <a:lnSpc>
                <a:spcPct val="80000"/>
              </a:lnSpc>
              <a:defRPr/>
            </a:pPr>
            <a:r>
              <a:rPr lang="en-US">
                <a:latin typeface="Elephant" pitchFamily="18" charset="0"/>
              </a:rPr>
              <a:t>Later regurgitate (while resting) each bolus of feed (cud) to allow for thorough chewing</a:t>
            </a:r>
          </a:p>
          <a:p>
            <a:pPr eaLnBrk="1" hangingPunct="1">
              <a:lnSpc>
                <a:spcPct val="80000"/>
              </a:lnSpc>
              <a:defRPr/>
            </a:pPr>
            <a:r>
              <a:rPr lang="en-US">
                <a:latin typeface="Elephant" pitchFamily="18" charset="0"/>
              </a:rPr>
              <a:t>Process continues until all feed is thoroughly masticated </a:t>
            </a:r>
          </a:p>
          <a:p>
            <a:pPr eaLnBrk="1" hangingPunct="1">
              <a:lnSpc>
                <a:spcPct val="80000"/>
              </a:lnSpc>
              <a:defRPr/>
            </a:pPr>
            <a:r>
              <a:rPr lang="en-US">
                <a:latin typeface="Elephant" pitchFamily="18" charset="0"/>
              </a:rPr>
              <a:t>Process known as rumination (animals know as ruminants)</a:t>
            </a:r>
          </a:p>
          <a:p>
            <a:pPr eaLnBrk="1" hangingPunct="1">
              <a:lnSpc>
                <a:spcPct val="80000"/>
              </a:lnSpc>
              <a:defRPr/>
            </a:pPr>
            <a:r>
              <a:rPr lang="en-US">
                <a:latin typeface="Elephant" pitchFamily="18" charset="0"/>
              </a:rPr>
              <a:t>During fermentation, large amounts of gas formed (chiefly methane and carbon dioxide)</a:t>
            </a:r>
          </a:p>
          <a:p>
            <a:pPr eaLnBrk="1" hangingPunct="1">
              <a:lnSpc>
                <a:spcPct val="80000"/>
              </a:lnSpc>
              <a:defRPr/>
            </a:pPr>
            <a:r>
              <a:rPr lang="en-US">
                <a:latin typeface="Elephant" pitchFamily="18" charset="0"/>
              </a:rPr>
              <a:t>Gases eliminated by controlled belching called eructation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4C46C027-2596-4992-91F3-161DB29DAB5E}"/>
              </a:ext>
            </a:extLst>
          </p:cNvPr>
          <p:cNvSpPr>
            <a:spLocks noGrp="1" noRot="1" noChangeArrowheads="1"/>
          </p:cNvSpPr>
          <p:nvPr>
            <p:ph type="title"/>
          </p:nvPr>
        </p:nvSpPr>
        <p:spPr/>
        <p:txBody>
          <a:bodyPr/>
          <a:lstStyle/>
          <a:p>
            <a:pPr eaLnBrk="1" hangingPunct="1">
              <a:defRPr/>
            </a:pPr>
            <a:r>
              <a:rPr lang="en-US">
                <a:latin typeface="Elephant" pitchFamily="18" charset="0"/>
              </a:rPr>
              <a:t>Ruminant Digestion</a:t>
            </a:r>
          </a:p>
        </p:txBody>
      </p:sp>
      <p:sp>
        <p:nvSpPr>
          <p:cNvPr id="54275" name="Rectangle 3">
            <a:extLst>
              <a:ext uri="{FF2B5EF4-FFF2-40B4-BE49-F238E27FC236}">
                <a16:creationId xmlns:a16="http://schemas.microsoft.com/office/drawing/2014/main" id="{99DCC324-D902-4677-806F-7075B104FC43}"/>
              </a:ext>
            </a:extLst>
          </p:cNvPr>
          <p:cNvSpPr>
            <a:spLocks noGrp="1" noRot="1" noChangeArrowheads="1"/>
          </p:cNvSpPr>
          <p:nvPr>
            <p:ph type="body" idx="1"/>
          </p:nvPr>
        </p:nvSpPr>
        <p:spPr/>
        <p:txBody>
          <a:bodyPr/>
          <a:lstStyle/>
          <a:p>
            <a:pPr eaLnBrk="1" hangingPunct="1">
              <a:lnSpc>
                <a:spcPct val="80000"/>
              </a:lnSpc>
              <a:defRPr/>
            </a:pPr>
            <a:r>
              <a:rPr lang="en-US" sz="2000">
                <a:latin typeface="Elephant" pitchFamily="18" charset="0"/>
              </a:rPr>
              <a:t>Predigestive fermentation occurs in the rumen and reticulum</a:t>
            </a:r>
          </a:p>
          <a:p>
            <a:pPr lvl="1" eaLnBrk="1" hangingPunct="1">
              <a:lnSpc>
                <a:spcPct val="80000"/>
              </a:lnSpc>
              <a:defRPr/>
            </a:pPr>
            <a:r>
              <a:rPr lang="en-US" sz="1800">
                <a:latin typeface="Elephant" pitchFamily="18" charset="0"/>
              </a:rPr>
              <a:t>A condition known as "Hardware Disease" may occur if a metal object such as wire or a nail is swallowed and punctures the reticulum wall</a:t>
            </a:r>
          </a:p>
          <a:p>
            <a:pPr eaLnBrk="1" hangingPunct="1">
              <a:lnSpc>
                <a:spcPct val="80000"/>
              </a:lnSpc>
              <a:defRPr/>
            </a:pPr>
            <a:r>
              <a:rPr lang="en-US" sz="2000">
                <a:latin typeface="Elephant" pitchFamily="18" charset="0"/>
              </a:rPr>
              <a:t>In the abomasum, strong acids destroy bacteria and protozoa</a:t>
            </a:r>
          </a:p>
          <a:p>
            <a:pPr eaLnBrk="1" hangingPunct="1">
              <a:lnSpc>
                <a:spcPct val="80000"/>
              </a:lnSpc>
              <a:defRPr/>
            </a:pPr>
            <a:r>
              <a:rPr lang="en-US" sz="2000">
                <a:latin typeface="Elephant" pitchFamily="18" charset="0"/>
              </a:rPr>
              <a:t>Similar to monogastrics after this point</a:t>
            </a:r>
          </a:p>
          <a:p>
            <a:pPr eaLnBrk="1" hangingPunct="1">
              <a:lnSpc>
                <a:spcPct val="80000"/>
              </a:lnSpc>
              <a:defRPr/>
            </a:pPr>
            <a:r>
              <a:rPr lang="en-US" sz="2000">
                <a:latin typeface="Elephant" pitchFamily="18" charset="0"/>
              </a:rPr>
              <a:t>Bloat occurs if the animal cannot belch to release gases formed during fermentation (death can occur)</a:t>
            </a:r>
          </a:p>
          <a:p>
            <a:pPr eaLnBrk="1" hangingPunct="1">
              <a:lnSpc>
                <a:spcPct val="80000"/>
              </a:lnSpc>
              <a:defRPr/>
            </a:pPr>
            <a:r>
              <a:rPr lang="en-US" sz="2000">
                <a:latin typeface="Elephant" pitchFamily="18" charset="0"/>
              </a:rPr>
              <a:t>Young consumes little or no roughage and digestive tract functions more like a monogastric</a:t>
            </a:r>
          </a:p>
          <a:p>
            <a:pPr eaLnBrk="1" hangingPunct="1">
              <a:lnSpc>
                <a:spcPct val="80000"/>
              </a:lnSpc>
              <a:defRPr/>
            </a:pPr>
            <a:r>
              <a:rPr lang="en-US" sz="2000">
                <a:latin typeface="Elephant" pitchFamily="18" charset="0"/>
              </a:rPr>
              <a:t>Milk is diverted to the abomasum by the esophageal groove (reflex action of suckling)</a:t>
            </a:r>
          </a:p>
          <a:p>
            <a:pPr eaLnBrk="1" hangingPunct="1">
              <a:lnSpc>
                <a:spcPct val="80000"/>
              </a:lnSpc>
              <a:defRPr/>
            </a:pPr>
            <a:r>
              <a:rPr lang="en-US" sz="2000">
                <a:latin typeface="Elephant" pitchFamily="18" charset="0"/>
              </a:rPr>
              <a:t>Rumen takes 6-8 weeks to develop in small ruminants and 12 -16 in cattle</a:t>
            </a:r>
          </a:p>
          <a:p>
            <a:pPr lvl="1" eaLnBrk="1" hangingPunct="1">
              <a:lnSpc>
                <a:spcPct val="80000"/>
              </a:lnSpc>
              <a:defRPr/>
            </a:pPr>
            <a:endParaRPr lang="en-US" sz="1800">
              <a:latin typeface="Elephant" pitchFamily="18"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BB277FB5-6B2C-4F04-9606-0B43A97C48FC}"/>
              </a:ext>
            </a:extLst>
          </p:cNvPr>
          <p:cNvSpPr>
            <a:spLocks noGrp="1" noRot="1" noChangeArrowheads="1"/>
          </p:cNvSpPr>
          <p:nvPr>
            <p:ph type="title" sz="quarter" idx="4294967295"/>
          </p:nvPr>
        </p:nvSpPr>
        <p:spPr>
          <a:xfrm>
            <a:off x="1524000" y="228601"/>
            <a:ext cx="8510588" cy="1325563"/>
          </a:xfrm>
        </p:spPr>
        <p:txBody>
          <a:bodyPr/>
          <a:lstStyle/>
          <a:p>
            <a:pPr eaLnBrk="1" hangingPunct="1">
              <a:defRPr/>
            </a:pPr>
            <a:r>
              <a:rPr lang="en-US">
                <a:latin typeface="Elephant" pitchFamily="18" charset="0"/>
              </a:rPr>
              <a:t>Digestion</a:t>
            </a:r>
          </a:p>
        </p:txBody>
      </p:sp>
      <p:pic>
        <p:nvPicPr>
          <p:cNvPr id="27651" name="Picture 9" descr="rumen_pap">
            <a:extLst>
              <a:ext uri="{FF2B5EF4-FFF2-40B4-BE49-F238E27FC236}">
                <a16:creationId xmlns:a16="http://schemas.microsoft.com/office/drawing/2014/main" id="{30EE88C4-38BD-436B-9A8F-45C1D1A20E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295400"/>
            <a:ext cx="2895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11" descr="retic">
            <a:extLst>
              <a:ext uri="{FF2B5EF4-FFF2-40B4-BE49-F238E27FC236}">
                <a16:creationId xmlns:a16="http://schemas.microsoft.com/office/drawing/2014/main" id="{67E8CDA4-6C8D-4E12-8DE5-114C5362C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295400"/>
            <a:ext cx="2743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3" descr="omasum">
            <a:extLst>
              <a:ext uri="{FF2B5EF4-FFF2-40B4-BE49-F238E27FC236}">
                <a16:creationId xmlns:a16="http://schemas.microsoft.com/office/drawing/2014/main" id="{4518AA31-57DC-49BB-8185-003749D162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267200"/>
            <a:ext cx="2895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14">
            <a:extLst>
              <a:ext uri="{FF2B5EF4-FFF2-40B4-BE49-F238E27FC236}">
                <a16:creationId xmlns:a16="http://schemas.microsoft.com/office/drawing/2014/main" id="{204447EE-2C5E-42C3-9D63-1FB827D5BA69}"/>
              </a:ext>
            </a:extLst>
          </p:cNvPr>
          <p:cNvSpPr txBox="1">
            <a:spLocks noChangeArrowheads="1"/>
          </p:cNvSpPr>
          <p:nvPr/>
        </p:nvSpPr>
        <p:spPr bwMode="auto">
          <a:xfrm>
            <a:off x="2727326" y="3783013"/>
            <a:ext cx="10271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Elephant" panose="02020904090505020303" pitchFamily="18" charset="0"/>
              </a:rPr>
              <a:t>Rumen</a:t>
            </a:r>
          </a:p>
        </p:txBody>
      </p:sp>
      <p:sp>
        <p:nvSpPr>
          <p:cNvPr id="27655" name="Text Box 15">
            <a:extLst>
              <a:ext uri="{FF2B5EF4-FFF2-40B4-BE49-F238E27FC236}">
                <a16:creationId xmlns:a16="http://schemas.microsoft.com/office/drawing/2014/main" id="{D1BF7080-69EC-454A-8044-D49C970E5F7C}"/>
              </a:ext>
            </a:extLst>
          </p:cNvPr>
          <p:cNvSpPr txBox="1">
            <a:spLocks noChangeArrowheads="1"/>
          </p:cNvSpPr>
          <p:nvPr/>
        </p:nvSpPr>
        <p:spPr bwMode="auto">
          <a:xfrm>
            <a:off x="6172201" y="6248401"/>
            <a:ext cx="14509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Elephant" panose="02020904090505020303" pitchFamily="18" charset="0"/>
              </a:rPr>
              <a:t>Abomasum</a:t>
            </a:r>
          </a:p>
        </p:txBody>
      </p:sp>
      <p:sp>
        <p:nvSpPr>
          <p:cNvPr id="27656" name="Text Box 16">
            <a:extLst>
              <a:ext uri="{FF2B5EF4-FFF2-40B4-BE49-F238E27FC236}">
                <a16:creationId xmlns:a16="http://schemas.microsoft.com/office/drawing/2014/main" id="{96D4D0A6-6F39-42E7-838F-755FAD32880E}"/>
              </a:ext>
            </a:extLst>
          </p:cNvPr>
          <p:cNvSpPr txBox="1">
            <a:spLocks noChangeArrowheads="1"/>
          </p:cNvSpPr>
          <p:nvPr/>
        </p:nvSpPr>
        <p:spPr bwMode="auto">
          <a:xfrm>
            <a:off x="2743200" y="6248401"/>
            <a:ext cx="1214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Elephant" panose="02020904090505020303" pitchFamily="18" charset="0"/>
              </a:rPr>
              <a:t>Omasum</a:t>
            </a:r>
          </a:p>
        </p:txBody>
      </p:sp>
      <p:sp>
        <p:nvSpPr>
          <p:cNvPr id="27657" name="Text Box 17">
            <a:extLst>
              <a:ext uri="{FF2B5EF4-FFF2-40B4-BE49-F238E27FC236}">
                <a16:creationId xmlns:a16="http://schemas.microsoft.com/office/drawing/2014/main" id="{CFF83EA5-831B-4231-B313-ACC9D46DF58A}"/>
              </a:ext>
            </a:extLst>
          </p:cNvPr>
          <p:cNvSpPr txBox="1">
            <a:spLocks noChangeArrowheads="1"/>
          </p:cNvSpPr>
          <p:nvPr/>
        </p:nvSpPr>
        <p:spPr bwMode="auto">
          <a:xfrm>
            <a:off x="6172200" y="3810001"/>
            <a:ext cx="139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Elephant" panose="02020904090505020303" pitchFamily="18" charset="0"/>
              </a:rPr>
              <a:t>Reticulum</a:t>
            </a:r>
          </a:p>
        </p:txBody>
      </p:sp>
      <p:pic>
        <p:nvPicPr>
          <p:cNvPr id="27658" name="Picture 19" descr="reticulo">
            <a:extLst>
              <a:ext uri="{FF2B5EF4-FFF2-40B4-BE49-F238E27FC236}">
                <a16:creationId xmlns:a16="http://schemas.microsoft.com/office/drawing/2014/main" id="{FDE3FDC9-7220-4CDA-A4D6-8612AD94D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267200"/>
            <a:ext cx="2743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http://i1132.photobucket.com/albums/m564/Kalpa2/2-8.jpg">
            <a:extLst>
              <a:ext uri="{FF2B5EF4-FFF2-40B4-BE49-F238E27FC236}">
                <a16:creationId xmlns:a16="http://schemas.microsoft.com/office/drawing/2014/main" id="{183EBC45-DD37-4E48-9359-F4C9EE360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533400"/>
            <a:ext cx="8763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djjackson\AppData\Local\Microsoft\Windows\Temporary Internet Files\Content.Outlook\UQPDW28A\Rumen very close up.JPG">
            <a:extLst>
              <a:ext uri="{FF2B5EF4-FFF2-40B4-BE49-F238E27FC236}">
                <a16:creationId xmlns:a16="http://schemas.microsoft.com/office/drawing/2014/main" id="{5F7E525C-D9A9-4C1F-A110-03C1BCA75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828800"/>
            <a:ext cx="6781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2">
            <a:extLst>
              <a:ext uri="{FF2B5EF4-FFF2-40B4-BE49-F238E27FC236}">
                <a16:creationId xmlns:a16="http://schemas.microsoft.com/office/drawing/2014/main" id="{4A725287-761F-4353-AF4B-586288A72880}"/>
              </a:ext>
            </a:extLst>
          </p:cNvPr>
          <p:cNvSpPr txBox="1">
            <a:spLocks noChangeArrowheads="1"/>
          </p:cNvSpPr>
          <p:nvPr/>
        </p:nvSpPr>
        <p:spPr bwMode="auto">
          <a:xfrm>
            <a:off x="5410200" y="1295400"/>
            <a:ext cx="96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Rumen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djjackson\AppData\Local\Microsoft\Windows\Temporary Internet Files\Content.Outlook\UQPDW28A\Ret very close up.JPG">
            <a:extLst>
              <a:ext uri="{FF2B5EF4-FFF2-40B4-BE49-F238E27FC236}">
                <a16:creationId xmlns:a16="http://schemas.microsoft.com/office/drawing/2014/main" id="{0A75F96B-E0FC-4E30-A341-6AEA494E0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981200"/>
            <a:ext cx="6858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2">
            <a:extLst>
              <a:ext uri="{FF2B5EF4-FFF2-40B4-BE49-F238E27FC236}">
                <a16:creationId xmlns:a16="http://schemas.microsoft.com/office/drawing/2014/main" id="{3F4D932B-F5CC-4A8C-AA7F-7FE6FFBE555D}"/>
              </a:ext>
            </a:extLst>
          </p:cNvPr>
          <p:cNvSpPr txBox="1">
            <a:spLocks noChangeArrowheads="1"/>
          </p:cNvSpPr>
          <p:nvPr/>
        </p:nvSpPr>
        <p:spPr bwMode="auto">
          <a:xfrm>
            <a:off x="5715001" y="1600200"/>
            <a:ext cx="1300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Reticulum</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djjackson\AppData\Local\Microsoft\Windows\Temporary Internet Files\Content.Outlook\UQPDW28A\Omasum very close up.JPG">
            <a:extLst>
              <a:ext uri="{FF2B5EF4-FFF2-40B4-BE49-F238E27FC236}">
                <a16:creationId xmlns:a16="http://schemas.microsoft.com/office/drawing/2014/main" id="{071194A3-B8EB-4352-A042-0B2FC3869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600200"/>
            <a:ext cx="7086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2">
            <a:extLst>
              <a:ext uri="{FF2B5EF4-FFF2-40B4-BE49-F238E27FC236}">
                <a16:creationId xmlns:a16="http://schemas.microsoft.com/office/drawing/2014/main" id="{29AF0F08-170C-4716-93DF-BE2E6CA466C2}"/>
              </a:ext>
            </a:extLst>
          </p:cNvPr>
          <p:cNvSpPr txBox="1">
            <a:spLocks noChangeArrowheads="1"/>
          </p:cNvSpPr>
          <p:nvPr/>
        </p:nvSpPr>
        <p:spPr bwMode="auto">
          <a:xfrm>
            <a:off x="5638801" y="1219200"/>
            <a:ext cx="1171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Omasum</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djjackson\AppData\Local\Microsoft\Windows\Temporary Internet Files\Content.Outlook\UQPDW28A\Abo clean whole.JPG">
            <a:extLst>
              <a:ext uri="{FF2B5EF4-FFF2-40B4-BE49-F238E27FC236}">
                <a16:creationId xmlns:a16="http://schemas.microsoft.com/office/drawing/2014/main" id="{9C6D1CE7-FBB6-4BDA-85BA-46F52E81C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371600"/>
            <a:ext cx="7239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2">
            <a:extLst>
              <a:ext uri="{FF2B5EF4-FFF2-40B4-BE49-F238E27FC236}">
                <a16:creationId xmlns:a16="http://schemas.microsoft.com/office/drawing/2014/main" id="{B5812949-A3F5-4CF1-B02C-1509DB801EAB}"/>
              </a:ext>
            </a:extLst>
          </p:cNvPr>
          <p:cNvSpPr txBox="1">
            <a:spLocks noChangeArrowheads="1"/>
          </p:cNvSpPr>
          <p:nvPr/>
        </p:nvSpPr>
        <p:spPr bwMode="auto">
          <a:xfrm>
            <a:off x="5105400" y="838200"/>
            <a:ext cx="144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Abomasum</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9C8E5A4-796C-4DD6-B84A-0D1083FE34C5}"/>
              </a:ext>
            </a:extLst>
          </p:cNvPr>
          <p:cNvSpPr>
            <a:spLocks noGrp="1" noChangeArrowheads="1"/>
          </p:cNvSpPr>
          <p:nvPr>
            <p:ph type="title"/>
          </p:nvPr>
        </p:nvSpPr>
        <p:spPr>
          <a:xfrm>
            <a:off x="2514600" y="2819401"/>
            <a:ext cx="7543800" cy="1431925"/>
          </a:xfrm>
        </p:spPr>
        <p:txBody>
          <a:bodyPr/>
          <a:lstStyle/>
          <a:p>
            <a:r>
              <a:rPr lang="en-US" altLang="en-US">
                <a:latin typeface="Georgia" panose="02040502050405020303" pitchFamily="18" charset="0"/>
              </a:rPr>
              <a:t>Beef Cattle Diseases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E132F39-A950-4E4E-9C8D-02C7CFB7C64A}"/>
              </a:ext>
            </a:extLst>
          </p:cNvPr>
          <p:cNvSpPr>
            <a:spLocks noGrp="1" noChangeArrowheads="1"/>
          </p:cNvSpPr>
          <p:nvPr>
            <p:ph type="title"/>
          </p:nvPr>
        </p:nvSpPr>
        <p:spPr/>
        <p:txBody>
          <a:bodyPr/>
          <a:lstStyle/>
          <a:p>
            <a:r>
              <a:rPr lang="en-US" altLang="en-US">
                <a:latin typeface="Georgia" panose="02040502050405020303" pitchFamily="18" charset="0"/>
              </a:rPr>
              <a:t>Beef cattle</a:t>
            </a:r>
          </a:p>
        </p:txBody>
      </p:sp>
      <p:sp>
        <p:nvSpPr>
          <p:cNvPr id="37891" name="Rectangle 3">
            <a:extLst>
              <a:ext uri="{FF2B5EF4-FFF2-40B4-BE49-F238E27FC236}">
                <a16:creationId xmlns:a16="http://schemas.microsoft.com/office/drawing/2014/main" id="{A02F1BBD-1E4B-4059-87A2-474BC3109101}"/>
              </a:ext>
            </a:extLst>
          </p:cNvPr>
          <p:cNvSpPr>
            <a:spLocks noGrp="1" noChangeArrowheads="1"/>
          </p:cNvSpPr>
          <p:nvPr>
            <p:ph type="body" idx="1"/>
          </p:nvPr>
        </p:nvSpPr>
        <p:spPr/>
        <p:txBody>
          <a:bodyPr/>
          <a:lstStyle/>
          <a:p>
            <a:pPr>
              <a:lnSpc>
                <a:spcPct val="90000"/>
              </a:lnSpc>
            </a:pPr>
            <a:r>
              <a:rPr lang="en-US" altLang="en-US">
                <a:latin typeface="Georgia" panose="02040502050405020303" pitchFamily="18" charset="0"/>
              </a:rPr>
              <a:t>Bovine Respiratory syncytical virus (BRSV)</a:t>
            </a:r>
          </a:p>
          <a:p>
            <a:pPr lvl="1">
              <a:lnSpc>
                <a:spcPct val="90000"/>
              </a:lnSpc>
            </a:pPr>
            <a:r>
              <a:rPr lang="en-US" altLang="en-US">
                <a:latin typeface="Georgia" panose="02040502050405020303" pitchFamily="18" charset="0"/>
              </a:rPr>
              <a:t>Causative agent – brucellosis bacteria</a:t>
            </a:r>
          </a:p>
          <a:p>
            <a:pPr lvl="1">
              <a:lnSpc>
                <a:spcPct val="90000"/>
              </a:lnSpc>
            </a:pPr>
            <a:r>
              <a:rPr lang="en-US" altLang="en-US">
                <a:latin typeface="Georgia" panose="02040502050405020303" pitchFamily="18" charset="0"/>
              </a:rPr>
              <a:t>Signs – labored breathing, pneumonia, abortions</a:t>
            </a:r>
          </a:p>
          <a:p>
            <a:pPr lvl="1">
              <a:lnSpc>
                <a:spcPct val="90000"/>
              </a:lnSpc>
            </a:pPr>
            <a:r>
              <a:rPr lang="en-US" altLang="en-US">
                <a:latin typeface="Georgia" panose="02040502050405020303" pitchFamily="18" charset="0"/>
              </a:rPr>
              <a:t>Prevention – vaccination annually (30 days prior to breeding)</a:t>
            </a:r>
          </a:p>
          <a:p>
            <a:pPr lvl="1">
              <a:lnSpc>
                <a:spcPct val="90000"/>
              </a:lnSpc>
            </a:pPr>
            <a:r>
              <a:rPr lang="en-US" altLang="en-US">
                <a:latin typeface="Georgia" panose="02040502050405020303" pitchFamily="18" charset="0"/>
              </a:rPr>
              <a:t>Treatment – Antihistamines, corticosteroids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DF2FC3D7-1D42-4D09-A76F-BAB460CECC96}"/>
              </a:ext>
            </a:extLst>
          </p:cNvPr>
          <p:cNvSpPr>
            <a:spLocks noGrp="1" noChangeArrowheads="1"/>
          </p:cNvSpPr>
          <p:nvPr>
            <p:ph type="title"/>
          </p:nvPr>
        </p:nvSpPr>
        <p:spPr/>
        <p:txBody>
          <a:bodyPr/>
          <a:lstStyle/>
          <a:p>
            <a:r>
              <a:rPr lang="en-US" altLang="en-US"/>
              <a:t>Beef Cattle</a:t>
            </a:r>
          </a:p>
        </p:txBody>
      </p:sp>
      <p:sp>
        <p:nvSpPr>
          <p:cNvPr id="34819" name="Rectangle 3">
            <a:extLst>
              <a:ext uri="{FF2B5EF4-FFF2-40B4-BE49-F238E27FC236}">
                <a16:creationId xmlns:a16="http://schemas.microsoft.com/office/drawing/2014/main" id="{D2C0666F-A594-42C7-814E-E598E476C80C}"/>
              </a:ext>
            </a:extLst>
          </p:cNvPr>
          <p:cNvSpPr>
            <a:spLocks noGrp="1" noChangeArrowheads="1"/>
          </p:cNvSpPr>
          <p:nvPr>
            <p:ph type="body" sz="half" idx="1"/>
          </p:nvPr>
        </p:nvSpPr>
        <p:spPr/>
        <p:txBody>
          <a:bodyPr/>
          <a:lstStyle/>
          <a:p>
            <a:pPr>
              <a:lnSpc>
                <a:spcPct val="80000"/>
              </a:lnSpc>
            </a:pPr>
            <a:r>
              <a:rPr lang="en-US" altLang="en-US" sz="2000" b="1"/>
              <a:t>Neonatal Diarrhea</a:t>
            </a:r>
            <a:r>
              <a:rPr lang="en-US" altLang="en-US" sz="2000"/>
              <a:t> (Calf Scours)</a:t>
            </a:r>
          </a:p>
          <a:p>
            <a:pPr lvl="1">
              <a:lnSpc>
                <a:spcPct val="80000"/>
              </a:lnSpc>
            </a:pPr>
            <a:r>
              <a:rPr lang="en-US" altLang="en-US" sz="1800"/>
              <a:t>2nd most costly disease of Beef Cattle</a:t>
            </a:r>
          </a:p>
          <a:p>
            <a:pPr>
              <a:lnSpc>
                <a:spcPct val="80000"/>
              </a:lnSpc>
            </a:pPr>
            <a:r>
              <a:rPr lang="en-US" altLang="en-US" sz="2000"/>
              <a:t>Symptoms</a:t>
            </a:r>
          </a:p>
          <a:p>
            <a:pPr lvl="1">
              <a:lnSpc>
                <a:spcPct val="80000"/>
              </a:lnSpc>
            </a:pPr>
            <a:r>
              <a:rPr lang="en-US" altLang="en-US" sz="1800"/>
              <a:t>Results in death loss (20%)poor weight gain</a:t>
            </a:r>
          </a:p>
          <a:p>
            <a:pPr lvl="1">
              <a:lnSpc>
                <a:spcPct val="80000"/>
              </a:lnSpc>
            </a:pPr>
            <a:r>
              <a:rPr lang="en-US" altLang="en-US" sz="1800"/>
              <a:t>Less than 1 month of age</a:t>
            </a:r>
          </a:p>
          <a:p>
            <a:pPr lvl="1">
              <a:lnSpc>
                <a:spcPct val="80000"/>
              </a:lnSpc>
            </a:pPr>
            <a:r>
              <a:rPr lang="en-US" altLang="en-US" sz="1800"/>
              <a:t>Inadequate colostral intake</a:t>
            </a:r>
          </a:p>
          <a:p>
            <a:pPr lvl="1">
              <a:lnSpc>
                <a:spcPct val="80000"/>
              </a:lnSpc>
            </a:pPr>
            <a:r>
              <a:rPr lang="en-US" altLang="en-US" sz="1800"/>
              <a:t>Offspring of heifers</a:t>
            </a:r>
          </a:p>
          <a:p>
            <a:pPr lvl="1">
              <a:lnSpc>
                <a:spcPct val="80000"/>
              </a:lnSpc>
            </a:pPr>
            <a:r>
              <a:rPr lang="en-US" altLang="en-US" sz="1800"/>
              <a:t>Nutrition imbalances</a:t>
            </a:r>
          </a:p>
          <a:p>
            <a:pPr lvl="1">
              <a:lnSpc>
                <a:spcPct val="80000"/>
              </a:lnSpc>
            </a:pPr>
            <a:r>
              <a:rPr lang="en-US" altLang="en-US" sz="1800"/>
              <a:t>Unsanitary overcrowded calving areas</a:t>
            </a:r>
          </a:p>
          <a:p>
            <a:pPr lvl="1">
              <a:lnSpc>
                <a:spcPct val="80000"/>
              </a:lnSpc>
            </a:pPr>
            <a:r>
              <a:rPr lang="en-US" altLang="en-US" sz="1800"/>
              <a:t>Wet weather</a:t>
            </a:r>
          </a:p>
        </p:txBody>
      </p:sp>
      <p:pic>
        <p:nvPicPr>
          <p:cNvPr id="34822" name="Picture 6" descr="DSC_0006">
            <a:extLst>
              <a:ext uri="{FF2B5EF4-FFF2-40B4-BE49-F238E27FC236}">
                <a16:creationId xmlns:a16="http://schemas.microsoft.com/office/drawing/2014/main" id="{AFC31566-BD3C-47A5-A74E-B84EC4A54718}"/>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807200" y="1981200"/>
            <a:ext cx="2959100"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3" name="Picture 7" descr="DSC_0068">
            <a:extLst>
              <a:ext uri="{FF2B5EF4-FFF2-40B4-BE49-F238E27FC236}">
                <a16:creationId xmlns:a16="http://schemas.microsoft.com/office/drawing/2014/main" id="{9738441E-7329-465F-B7D8-F20F80FA49DB}"/>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807200" y="4114800"/>
            <a:ext cx="2959100"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3B040259-FCD8-4AFD-8CB5-2112F003628E}"/>
              </a:ext>
            </a:extLst>
          </p:cNvPr>
          <p:cNvSpPr>
            <a:spLocks noGrp="1" noChangeArrowheads="1"/>
          </p:cNvSpPr>
          <p:nvPr>
            <p:ph type="title"/>
          </p:nvPr>
        </p:nvSpPr>
        <p:spPr/>
        <p:txBody>
          <a:bodyPr/>
          <a:lstStyle/>
          <a:p>
            <a:r>
              <a:rPr lang="en-US" altLang="en-US"/>
              <a:t>Beef Cattle</a:t>
            </a:r>
          </a:p>
        </p:txBody>
      </p:sp>
      <p:sp>
        <p:nvSpPr>
          <p:cNvPr id="35843" name="Rectangle 3">
            <a:extLst>
              <a:ext uri="{FF2B5EF4-FFF2-40B4-BE49-F238E27FC236}">
                <a16:creationId xmlns:a16="http://schemas.microsoft.com/office/drawing/2014/main" id="{9085EDF0-F6F3-4384-B9E1-9AB34A040CC1}"/>
              </a:ext>
            </a:extLst>
          </p:cNvPr>
          <p:cNvSpPr>
            <a:spLocks noGrp="1" noChangeArrowheads="1"/>
          </p:cNvSpPr>
          <p:nvPr>
            <p:ph type="body" idx="1"/>
          </p:nvPr>
        </p:nvSpPr>
        <p:spPr/>
        <p:txBody>
          <a:bodyPr/>
          <a:lstStyle/>
          <a:p>
            <a:pPr>
              <a:lnSpc>
                <a:spcPct val="80000"/>
              </a:lnSpc>
            </a:pPr>
            <a:r>
              <a:rPr lang="en-US" altLang="en-US"/>
              <a:t>Cause of diarrhea in calves</a:t>
            </a:r>
          </a:p>
          <a:p>
            <a:pPr lvl="1">
              <a:lnSpc>
                <a:spcPct val="80000"/>
              </a:lnSpc>
            </a:pPr>
            <a:r>
              <a:rPr lang="en-US" altLang="en-US"/>
              <a:t>Bacteria such as </a:t>
            </a:r>
            <a:r>
              <a:rPr lang="en-US" altLang="en-US" i="1"/>
              <a:t>E. coli</a:t>
            </a:r>
            <a:r>
              <a:rPr lang="en-US" altLang="en-US"/>
              <a:t>, Clostridium</a:t>
            </a:r>
          </a:p>
          <a:p>
            <a:pPr lvl="1">
              <a:lnSpc>
                <a:spcPct val="80000"/>
              </a:lnSpc>
            </a:pPr>
            <a:r>
              <a:rPr lang="en-US" altLang="en-US"/>
              <a:t>Viruses </a:t>
            </a:r>
          </a:p>
          <a:p>
            <a:pPr lvl="1">
              <a:lnSpc>
                <a:spcPct val="80000"/>
              </a:lnSpc>
            </a:pPr>
            <a:r>
              <a:rPr lang="en-US" altLang="en-US"/>
              <a:t>Protozoa such as Cryptosporidium</a:t>
            </a:r>
          </a:p>
          <a:p>
            <a:pPr lvl="1">
              <a:lnSpc>
                <a:spcPct val="80000"/>
              </a:lnSpc>
            </a:pPr>
            <a:r>
              <a:rPr lang="en-US" altLang="en-US"/>
              <a:t>Most are combinations </a:t>
            </a:r>
          </a:p>
          <a:p>
            <a:pPr lvl="1">
              <a:lnSpc>
                <a:spcPct val="80000"/>
              </a:lnSpc>
              <a:buFontTx/>
              <a:buNone/>
            </a:pPr>
            <a:endParaRPr lang="en-US" altLang="en-US"/>
          </a:p>
          <a:p>
            <a:pPr lvl="1" algn="ctr">
              <a:lnSpc>
                <a:spcPct val="80000"/>
              </a:lnSpc>
              <a:buFontTx/>
              <a:buNone/>
            </a:pPr>
            <a:r>
              <a:rPr lang="en-US" altLang="en-US" b="1"/>
              <a:t>To prevent, can vaccinate dam before calving; leave with dam; antibiotics generally don’t work but some human anti-diarrhea treatments have been said to help the scours; treat for dehydration with a commercial formula 2-6 times a day)</a:t>
            </a:r>
            <a:r>
              <a:rPr lang="en-US" altLang="en-US"/>
              <a:t> </a:t>
            </a:r>
          </a:p>
          <a:p>
            <a:pPr>
              <a:lnSpc>
                <a:spcPct val="80000"/>
              </a:lnSpc>
            </a:pPr>
            <a:endParaRPr lang="en-US" alt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230DC9C-861F-45BA-AD60-5AFCA3005940}"/>
              </a:ext>
            </a:extLst>
          </p:cNvPr>
          <p:cNvSpPr>
            <a:spLocks noGrp="1" noChangeArrowheads="1"/>
          </p:cNvSpPr>
          <p:nvPr>
            <p:ph type="title"/>
          </p:nvPr>
        </p:nvSpPr>
        <p:spPr/>
        <p:txBody>
          <a:bodyPr/>
          <a:lstStyle/>
          <a:p>
            <a:r>
              <a:rPr lang="en-US" altLang="en-US">
                <a:latin typeface="Georgia" panose="02040502050405020303" pitchFamily="18" charset="0"/>
              </a:rPr>
              <a:t>Beef Cattle</a:t>
            </a:r>
          </a:p>
        </p:txBody>
      </p:sp>
      <p:sp>
        <p:nvSpPr>
          <p:cNvPr id="11267" name="Rectangle 3">
            <a:extLst>
              <a:ext uri="{FF2B5EF4-FFF2-40B4-BE49-F238E27FC236}">
                <a16:creationId xmlns:a16="http://schemas.microsoft.com/office/drawing/2014/main" id="{91ACE9A8-2F37-45D7-9BF4-C9835594A9E5}"/>
              </a:ext>
            </a:extLst>
          </p:cNvPr>
          <p:cNvSpPr>
            <a:spLocks noGrp="1" noChangeArrowheads="1"/>
          </p:cNvSpPr>
          <p:nvPr>
            <p:ph type="body" idx="1"/>
          </p:nvPr>
        </p:nvSpPr>
        <p:spPr>
          <a:xfrm>
            <a:off x="2590800" y="1981200"/>
            <a:ext cx="7543800" cy="4648200"/>
          </a:xfrm>
        </p:spPr>
        <p:txBody>
          <a:bodyPr/>
          <a:lstStyle/>
          <a:p>
            <a:pPr>
              <a:lnSpc>
                <a:spcPct val="80000"/>
              </a:lnSpc>
            </a:pPr>
            <a:r>
              <a:rPr lang="en-US" altLang="en-US" sz="2000">
                <a:latin typeface="Georgia" panose="02040502050405020303" pitchFamily="18" charset="0"/>
              </a:rPr>
              <a:t>Mastitis</a:t>
            </a:r>
          </a:p>
          <a:p>
            <a:pPr lvl="1">
              <a:lnSpc>
                <a:spcPct val="80000"/>
              </a:lnSpc>
            </a:pPr>
            <a:r>
              <a:rPr lang="en-US" altLang="en-US" sz="1800">
                <a:latin typeface="Georgia" panose="02040502050405020303" pitchFamily="18" charset="0"/>
              </a:rPr>
              <a:t>Causative agent – infectious bacteria (</a:t>
            </a:r>
            <a:r>
              <a:rPr lang="en-US" altLang="en-US" sz="1800" i="1">
                <a:latin typeface="Georgia" panose="02040502050405020303" pitchFamily="18" charset="0"/>
              </a:rPr>
              <a:t>streptococci, staphylococci, or E. coli)</a:t>
            </a:r>
          </a:p>
          <a:p>
            <a:pPr lvl="1">
              <a:lnSpc>
                <a:spcPct val="80000"/>
              </a:lnSpc>
            </a:pPr>
            <a:r>
              <a:rPr lang="en-US" altLang="en-US" sz="1800">
                <a:latin typeface="Georgia" panose="02040502050405020303" pitchFamily="18" charset="0"/>
              </a:rPr>
              <a:t>Signs – inflammation of the udder, decreased milk production</a:t>
            </a:r>
          </a:p>
          <a:p>
            <a:pPr lvl="1">
              <a:lnSpc>
                <a:spcPct val="80000"/>
              </a:lnSpc>
            </a:pPr>
            <a:r>
              <a:rPr lang="en-US" altLang="en-US" sz="1800">
                <a:latin typeface="Georgia" panose="02040502050405020303" pitchFamily="18" charset="0"/>
              </a:rPr>
              <a:t>Prevention – detect by California mastitis test (CMT), use proper milking techniques</a:t>
            </a:r>
          </a:p>
          <a:p>
            <a:pPr lvl="1">
              <a:lnSpc>
                <a:spcPct val="80000"/>
              </a:lnSpc>
            </a:pPr>
            <a:r>
              <a:rPr lang="en-US" altLang="en-US" sz="1800">
                <a:latin typeface="Georgia" panose="02040502050405020303" pitchFamily="18" charset="0"/>
              </a:rPr>
              <a:t>Treatment – most effective antibiotic, frequent milking, anti-inflammatory drugs</a:t>
            </a:r>
          </a:p>
          <a:p>
            <a:pPr>
              <a:lnSpc>
                <a:spcPct val="80000"/>
              </a:lnSpc>
            </a:pPr>
            <a:r>
              <a:rPr lang="en-US" altLang="en-US" sz="2000">
                <a:latin typeface="Georgia" panose="02040502050405020303" pitchFamily="18" charset="0"/>
              </a:rPr>
              <a:t>Milk Fever</a:t>
            </a:r>
          </a:p>
          <a:p>
            <a:pPr lvl="1">
              <a:lnSpc>
                <a:spcPct val="80000"/>
              </a:lnSpc>
            </a:pPr>
            <a:r>
              <a:rPr lang="en-US" altLang="en-US" sz="1800">
                <a:latin typeface="Georgia" panose="02040502050405020303" pitchFamily="18" charset="0"/>
              </a:rPr>
              <a:t>Causative agent – metabolic disorder (low blood calcium associated with a deficiency of vitamin D and phosphorus)</a:t>
            </a:r>
          </a:p>
          <a:p>
            <a:pPr lvl="1">
              <a:lnSpc>
                <a:spcPct val="80000"/>
              </a:lnSpc>
            </a:pPr>
            <a:r>
              <a:rPr lang="en-US" altLang="en-US" sz="1800">
                <a:latin typeface="Georgia" panose="02040502050405020303" pitchFamily="18" charset="0"/>
              </a:rPr>
              <a:t>Signs – muscular weakness, drowsiness, cow lies down in curled position</a:t>
            </a:r>
          </a:p>
          <a:p>
            <a:pPr lvl="1">
              <a:lnSpc>
                <a:spcPct val="80000"/>
              </a:lnSpc>
            </a:pPr>
            <a:r>
              <a:rPr lang="en-US" altLang="en-US" sz="1800">
                <a:latin typeface="Georgia" panose="02040502050405020303" pitchFamily="18" charset="0"/>
              </a:rPr>
              <a:t>Prevention – proper nutrition and management of cows during dry period</a:t>
            </a:r>
          </a:p>
          <a:p>
            <a:pPr lvl="1">
              <a:lnSpc>
                <a:spcPct val="80000"/>
              </a:lnSpc>
            </a:pPr>
            <a:r>
              <a:rPr lang="en-US" altLang="en-US" sz="1800">
                <a:latin typeface="Georgia" panose="02040502050405020303" pitchFamily="18" charset="0"/>
              </a:rPr>
              <a:t>Treatment – intravenous injection of calcium borogluconate</a:t>
            </a:r>
          </a:p>
          <a:p>
            <a:pPr>
              <a:lnSpc>
                <a:spcPct val="80000"/>
              </a:lnSpc>
            </a:pPr>
            <a:endParaRPr lang="en-US" altLang="en-US" sz="2000">
              <a:latin typeface="Georgia" panose="02040502050405020303" pitchFamily="18"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7B82300A-118D-42EA-A307-F9863F0645A9}"/>
              </a:ext>
            </a:extLst>
          </p:cNvPr>
          <p:cNvSpPr>
            <a:spLocks noGrp="1" noChangeArrowheads="1"/>
          </p:cNvSpPr>
          <p:nvPr>
            <p:ph type="title"/>
          </p:nvPr>
        </p:nvSpPr>
        <p:spPr/>
        <p:txBody>
          <a:bodyPr/>
          <a:lstStyle/>
          <a:p>
            <a:r>
              <a:rPr lang="en-US" altLang="en-US"/>
              <a:t>Beef Cattle</a:t>
            </a:r>
          </a:p>
        </p:txBody>
      </p:sp>
      <p:sp>
        <p:nvSpPr>
          <p:cNvPr id="38915" name="Rectangle 3">
            <a:extLst>
              <a:ext uri="{FF2B5EF4-FFF2-40B4-BE49-F238E27FC236}">
                <a16:creationId xmlns:a16="http://schemas.microsoft.com/office/drawing/2014/main" id="{F77008CD-E0FA-48F9-A153-782A88E201EC}"/>
              </a:ext>
            </a:extLst>
          </p:cNvPr>
          <p:cNvSpPr>
            <a:spLocks noGrp="1" noChangeArrowheads="1"/>
          </p:cNvSpPr>
          <p:nvPr>
            <p:ph type="body" sz="half" idx="1"/>
          </p:nvPr>
        </p:nvSpPr>
        <p:spPr/>
        <p:txBody>
          <a:bodyPr/>
          <a:lstStyle/>
          <a:p>
            <a:pPr>
              <a:lnSpc>
                <a:spcPct val="90000"/>
              </a:lnSpc>
            </a:pPr>
            <a:r>
              <a:rPr lang="en-US" altLang="en-US" sz="2000"/>
              <a:t>Shipping Fever (Pneumonia in Calves)</a:t>
            </a:r>
          </a:p>
          <a:p>
            <a:pPr>
              <a:lnSpc>
                <a:spcPct val="90000"/>
              </a:lnSpc>
            </a:pPr>
            <a:r>
              <a:rPr lang="en-US" altLang="en-US" sz="2000"/>
              <a:t>Most commonly diagnosed Disease in Cattle</a:t>
            </a:r>
          </a:p>
          <a:p>
            <a:pPr>
              <a:lnSpc>
                <a:spcPct val="90000"/>
              </a:lnSpc>
            </a:pPr>
            <a:r>
              <a:rPr lang="en-US" altLang="en-US" sz="2000"/>
              <a:t>1/3 of all calves have pneumonia during their life</a:t>
            </a:r>
          </a:p>
          <a:p>
            <a:pPr>
              <a:lnSpc>
                <a:spcPct val="90000"/>
              </a:lnSpc>
            </a:pPr>
            <a:r>
              <a:rPr lang="en-US" altLang="en-US" sz="2000"/>
              <a:t>10% of calves die due to pneumonia</a:t>
            </a:r>
          </a:p>
          <a:p>
            <a:pPr>
              <a:lnSpc>
                <a:spcPct val="90000"/>
              </a:lnSpc>
            </a:pPr>
            <a:r>
              <a:rPr lang="en-US" altLang="en-US" sz="2000"/>
              <a:t>Risk Factors for pneumonia – STRESS including:</a:t>
            </a:r>
          </a:p>
          <a:p>
            <a:pPr lvl="1">
              <a:lnSpc>
                <a:spcPct val="90000"/>
              </a:lnSpc>
            </a:pPr>
            <a:r>
              <a:rPr lang="en-US" altLang="en-US" sz="1800"/>
              <a:t>Environmental variables</a:t>
            </a:r>
          </a:p>
          <a:p>
            <a:pPr>
              <a:lnSpc>
                <a:spcPct val="90000"/>
              </a:lnSpc>
            </a:pPr>
            <a:endParaRPr lang="en-US" altLang="en-US" sz="2000"/>
          </a:p>
        </p:txBody>
      </p:sp>
      <p:sp>
        <p:nvSpPr>
          <p:cNvPr id="38916" name="Rectangle 4">
            <a:extLst>
              <a:ext uri="{FF2B5EF4-FFF2-40B4-BE49-F238E27FC236}">
                <a16:creationId xmlns:a16="http://schemas.microsoft.com/office/drawing/2014/main" id="{ACC1A6D9-D4FD-4392-8B0B-102D180CC291}"/>
              </a:ext>
            </a:extLst>
          </p:cNvPr>
          <p:cNvSpPr>
            <a:spLocks noGrp="1" noChangeArrowheads="1"/>
          </p:cNvSpPr>
          <p:nvPr>
            <p:ph sz="half" idx="2"/>
          </p:nvPr>
        </p:nvSpPr>
        <p:spPr/>
        <p:txBody>
          <a:bodyPr/>
          <a:lstStyle/>
          <a:p>
            <a:pPr>
              <a:lnSpc>
                <a:spcPct val="90000"/>
              </a:lnSpc>
            </a:pPr>
            <a:endParaRPr lang="en-US" altLang="en-US" sz="2000"/>
          </a:p>
        </p:txBody>
      </p:sp>
      <p:pic>
        <p:nvPicPr>
          <p:cNvPr id="38918" name="Picture 6" descr="k9314-2i">
            <a:extLst>
              <a:ext uri="{FF2B5EF4-FFF2-40B4-BE49-F238E27FC236}">
                <a16:creationId xmlns:a16="http://schemas.microsoft.com/office/drawing/2014/main" id="{93D17864-AD40-43E6-B3AD-832653345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2819400"/>
            <a:ext cx="2400300"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6609</Words>
  <Application>Microsoft Office PowerPoint</Application>
  <PresentationFormat>Widescreen</PresentationFormat>
  <Paragraphs>822</Paragraphs>
  <Slides>109</Slides>
  <Notes>17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109</vt:i4>
      </vt:variant>
    </vt:vector>
  </HeadingPairs>
  <TitlesOfParts>
    <vt:vector size="122" baseType="lpstr">
      <vt:lpstr>Arial</vt:lpstr>
      <vt:lpstr>Calibri</vt:lpstr>
      <vt:lpstr>Calibri Light</vt:lpstr>
      <vt:lpstr>Elephant</vt:lpstr>
      <vt:lpstr>Garamond</vt:lpstr>
      <vt:lpstr>Georgia</vt:lpstr>
      <vt:lpstr>Palatino Linotype</vt:lpstr>
      <vt:lpstr>Tahoma</vt:lpstr>
      <vt:lpstr>Times New Roman</vt:lpstr>
      <vt:lpstr>Wingdings</vt:lpstr>
      <vt:lpstr>Office Theme</vt:lpstr>
      <vt:lpstr>Document</vt:lpstr>
      <vt:lpstr>Chart</vt:lpstr>
      <vt:lpstr>Overview of Terminology</vt:lpstr>
      <vt:lpstr>Overview of Terminology</vt:lpstr>
      <vt:lpstr>Beef Industry</vt:lpstr>
      <vt:lpstr>U.S. Cattle Inventory (1986 – 2011)</vt:lpstr>
      <vt:lpstr>U.S. Beef Cow Inventory (1986-2011</vt:lpstr>
      <vt:lpstr>Beef Industry (Global)</vt:lpstr>
      <vt:lpstr>Beef Industry</vt:lpstr>
      <vt:lpstr>Beef Industry – Export Trade</vt:lpstr>
      <vt:lpstr>PowerPoint Presentation</vt:lpstr>
      <vt:lpstr>U.S. Beef Industry</vt:lpstr>
      <vt:lpstr>U.S. Beef Industry</vt:lpstr>
      <vt:lpstr>U.S. Beef Industry</vt:lpstr>
      <vt:lpstr>U.S. Beef Industry</vt:lpstr>
      <vt:lpstr>U.S. Beef Industry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Beef Cattle Selection, evaluation and genetics</vt:lpstr>
      <vt:lpstr>PowerPoint Presentation</vt:lpstr>
      <vt:lpstr>PowerPoint Presentation</vt:lpstr>
      <vt:lpstr>PowerPoint Presentation</vt:lpstr>
      <vt:lpstr>External Parts of Beef Cattle</vt:lpstr>
      <vt:lpstr>PowerPoint Presentation</vt:lpstr>
      <vt:lpstr>BCS in Cattle</vt:lpstr>
      <vt:lpstr>BCS in Cattle</vt:lpstr>
      <vt:lpstr>BCS in Cattle</vt:lpstr>
      <vt:lpstr>BCS in Cattle</vt:lpstr>
      <vt:lpstr>BCS in Cattle</vt:lpstr>
      <vt:lpstr>BCS in Cattle</vt:lpstr>
      <vt:lpstr>BCS in Cattle</vt:lpstr>
      <vt:lpstr>BCS in Cattle</vt:lpstr>
      <vt:lpstr>BCS in Cattle</vt:lpstr>
      <vt:lpstr>BCS in Cattle</vt:lpstr>
      <vt:lpstr>BCS in Cattle</vt:lpstr>
      <vt:lpstr>Genetics</vt:lpstr>
      <vt:lpstr>PowerPoint Presentation</vt:lpstr>
      <vt:lpstr>Genetics</vt:lpstr>
      <vt:lpstr>Genetics</vt:lpstr>
      <vt:lpstr>Genetics</vt:lpstr>
      <vt:lpstr>Genetics</vt:lpstr>
      <vt:lpstr>Genetics</vt:lpstr>
      <vt:lpstr>Multiple Gene Pairs</vt:lpstr>
      <vt:lpstr>Heritability</vt:lpstr>
      <vt:lpstr>Heritability</vt:lpstr>
      <vt:lpstr>Heritability</vt:lpstr>
      <vt:lpstr>Heterosis</vt:lpstr>
      <vt:lpstr>Individual Heterosis</vt:lpstr>
      <vt:lpstr>Breed Complementarity</vt:lpstr>
      <vt:lpstr>Breed Complementarity</vt:lpstr>
      <vt:lpstr>Nutrition</vt:lpstr>
      <vt:lpstr>Nutrition</vt:lpstr>
      <vt:lpstr>Nutrition</vt:lpstr>
      <vt:lpstr>Nutrition</vt:lpstr>
      <vt:lpstr>Nutrition</vt:lpstr>
      <vt:lpstr>Nutrition</vt:lpstr>
      <vt:lpstr>Nutrition</vt:lpstr>
      <vt:lpstr>Nutrition</vt:lpstr>
      <vt:lpstr>Nutrition</vt:lpstr>
      <vt:lpstr>Nutrition</vt:lpstr>
      <vt:lpstr>Nutrition</vt:lpstr>
      <vt:lpstr>Nutrition</vt:lpstr>
      <vt:lpstr>Nutrition</vt:lpstr>
      <vt:lpstr>Nutrition</vt:lpstr>
      <vt:lpstr>Nutrition</vt:lpstr>
      <vt:lpstr>Nutrition</vt:lpstr>
      <vt:lpstr>Nutrition</vt:lpstr>
      <vt:lpstr>Nutrients</vt:lpstr>
      <vt:lpstr>Digestion</vt:lpstr>
      <vt:lpstr>Digestion</vt:lpstr>
      <vt:lpstr>Digestion</vt:lpstr>
      <vt:lpstr>Ruminant Digestive Tract</vt:lpstr>
      <vt:lpstr>Ruminant Digestion</vt:lpstr>
      <vt:lpstr>Ruminant Digestion</vt:lpstr>
      <vt:lpstr>Digestion</vt:lpstr>
      <vt:lpstr>PowerPoint Presentation</vt:lpstr>
      <vt:lpstr>PowerPoint Presentation</vt:lpstr>
      <vt:lpstr>PowerPoint Presentation</vt:lpstr>
      <vt:lpstr>PowerPoint Presentation</vt:lpstr>
      <vt:lpstr>Beef Cattle Diseases</vt:lpstr>
      <vt:lpstr>Beef cattle</vt:lpstr>
      <vt:lpstr>Beef Cattle</vt:lpstr>
      <vt:lpstr>Beef Cattle</vt:lpstr>
      <vt:lpstr>Beef Cattle</vt:lpstr>
      <vt:lpstr>Beef Cattle</vt:lpstr>
      <vt:lpstr>Beef Cattle</vt:lpstr>
      <vt:lpstr>Beef Cattle</vt:lpstr>
      <vt:lpstr>Beef Cattle</vt:lpstr>
      <vt:lpstr>Beef Cattle</vt:lpstr>
      <vt:lpstr>Beef Cattle</vt:lpstr>
      <vt:lpstr>Beef Cattle</vt:lpstr>
      <vt:lpstr>Beef Cattle</vt:lpstr>
      <vt:lpstr>Beef cattle</vt:lpstr>
      <vt:lpstr>Beef Cattle</vt:lpstr>
      <vt:lpstr>Beef Cattle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Terminology</dc:title>
  <dc:creator>Dahlia J. O'Brien</dc:creator>
  <cp:lastModifiedBy>Rachel Lawmaster</cp:lastModifiedBy>
  <cp:revision>3</cp:revision>
  <dcterms:created xsi:type="dcterms:W3CDTF">2024-03-12T15:01:37Z</dcterms:created>
  <dcterms:modified xsi:type="dcterms:W3CDTF">2024-03-15T15:45:41Z</dcterms:modified>
</cp:coreProperties>
</file>