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notesMasterIdLst>
    <p:notesMasterId r:id="rId36"/>
  </p:notesMasterIdLst>
  <p:sldIdLst>
    <p:sldId id="256" r:id="rId2"/>
    <p:sldId id="270" r:id="rId3"/>
    <p:sldId id="257" r:id="rId4"/>
    <p:sldId id="271" r:id="rId5"/>
    <p:sldId id="287" r:id="rId6"/>
    <p:sldId id="288" r:id="rId7"/>
    <p:sldId id="289" r:id="rId8"/>
    <p:sldId id="258" r:id="rId9"/>
    <p:sldId id="272" r:id="rId10"/>
    <p:sldId id="273" r:id="rId11"/>
    <p:sldId id="274" r:id="rId12"/>
    <p:sldId id="259" r:id="rId13"/>
    <p:sldId id="275" r:id="rId14"/>
    <p:sldId id="277" r:id="rId15"/>
    <p:sldId id="264" r:id="rId16"/>
    <p:sldId id="265" r:id="rId17"/>
    <p:sldId id="267" r:id="rId18"/>
    <p:sldId id="285" r:id="rId19"/>
    <p:sldId id="263" r:id="rId20"/>
    <p:sldId id="261" r:id="rId21"/>
    <p:sldId id="262" r:id="rId22"/>
    <p:sldId id="278" r:id="rId23"/>
    <p:sldId id="290" r:id="rId24"/>
    <p:sldId id="279" r:id="rId25"/>
    <p:sldId id="291" r:id="rId26"/>
    <p:sldId id="280" r:id="rId27"/>
    <p:sldId id="281" r:id="rId28"/>
    <p:sldId id="282" r:id="rId29"/>
    <p:sldId id="284" r:id="rId30"/>
    <p:sldId id="283" r:id="rId31"/>
    <p:sldId id="266" r:id="rId32"/>
    <p:sldId id="268" r:id="rId33"/>
    <p:sldId id="269" r:id="rId34"/>
    <p:sldId id="28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24"/>
    <p:restoredTop sz="86376"/>
  </p:normalViewPr>
  <p:slideViewPr>
    <p:cSldViewPr snapToGrid="0" snapToObjects="1">
      <p:cViewPr varScale="1">
        <p:scale>
          <a:sx n="75" d="100"/>
          <a:sy n="75" d="100"/>
        </p:scale>
        <p:origin x="7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A7C11-EC40-47AE-B7A4-9D3334426C1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E5DFF-4A7F-4D44-844C-A40C062C1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74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E5DFF-4A7F-4D44-844C-A40C062C18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4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3/21/2024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9487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38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VCE Powerpoint.eps" title="VCE logo and website URL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6172201"/>
            <a:ext cx="11082668" cy="5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s://youtu.be/rzhGD8Kw4F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828099"/>
            <a:ext cx="10363200" cy="1470025"/>
          </a:xfrm>
        </p:spPr>
        <p:txBody>
          <a:bodyPr/>
          <a:lstStyle/>
          <a:p>
            <a:pPr algn="ctr"/>
            <a:r>
              <a:rPr lang="en-US" dirty="0"/>
              <a:t>Backyard Poultry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2298124"/>
            <a:ext cx="9544050" cy="2706495"/>
          </a:xfrm>
        </p:spPr>
        <p:txBody>
          <a:bodyPr>
            <a:normAutofit fontScale="77500" lnSpcReduction="20000"/>
          </a:bodyPr>
          <a:lstStyle/>
          <a:p>
            <a:r>
              <a:rPr lang="en-US" sz="4600" dirty="0">
                <a:solidFill>
                  <a:schemeClr val="tx1"/>
                </a:solidFill>
              </a:rPr>
              <a:t>Tracy Porter</a:t>
            </a:r>
          </a:p>
          <a:p>
            <a:r>
              <a:rPr lang="en-US" sz="4600" dirty="0">
                <a:solidFill>
                  <a:schemeClr val="tx1"/>
                </a:solidFill>
              </a:rPr>
              <a:t>VSU SFOP Agent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Northern Neck, Middle Peninsula, Hampton Roads</a:t>
            </a:r>
          </a:p>
          <a:p>
            <a:r>
              <a:rPr lang="en-US" b="1" dirty="0">
                <a:solidFill>
                  <a:schemeClr val="tx1"/>
                </a:solidFill>
              </a:rPr>
              <a:t>Chesapeake, Virginia Beach </a:t>
            </a:r>
          </a:p>
          <a:p>
            <a:r>
              <a:rPr lang="en-US" b="1" dirty="0">
                <a:solidFill>
                  <a:schemeClr val="tx1"/>
                </a:solidFill>
              </a:rPr>
              <a:t>Eastern Shore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CF618A-D04E-A34B-A157-202D76D2C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71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0"/>
            <a:ext cx="10058400" cy="672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49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34" y="248605"/>
            <a:ext cx="10901926" cy="553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39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Chicks vs Pullets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4050378"/>
              </p:ext>
            </p:extLst>
          </p:nvPr>
        </p:nvGraphicFramePr>
        <p:xfrm>
          <a:off x="1066799" y="1827315"/>
          <a:ext cx="964053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3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3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Chicks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Pullets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$2-$4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$8-$24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Minimum</a:t>
                      </a:r>
                      <a:r>
                        <a:rPr lang="en-US" sz="2800" baseline="0" dirty="0"/>
                        <a:t> 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Minimum</a:t>
                      </a:r>
                      <a:r>
                        <a:rPr lang="en-US" sz="2800" baseline="0" dirty="0"/>
                        <a:t> 1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Time to 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22-28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3-8</a:t>
                      </a:r>
                      <a:r>
                        <a:rPr lang="en-US" sz="2800" baseline="0" dirty="0"/>
                        <a:t> weeks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Feed Cost</a:t>
                      </a:r>
                      <a:r>
                        <a:rPr lang="en-US" sz="2800" baseline="0" dirty="0"/>
                        <a:t> Until Laying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22-28</a:t>
                      </a:r>
                      <a:r>
                        <a:rPr lang="en-US" sz="2800" baseline="0" dirty="0"/>
                        <a:t> x Feed $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3-8 x Feed</a:t>
                      </a:r>
                      <a:r>
                        <a:rPr lang="en-US" sz="2800" baseline="0" dirty="0"/>
                        <a:t> $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Cost of Electric/Time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02A8C64-98BE-3849-9A85-414251BB6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97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Broilers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1927349"/>
            <a:ext cx="9601196" cy="3318936"/>
          </a:xfrm>
        </p:spPr>
        <p:txBody>
          <a:bodyPr>
            <a:noAutofit/>
          </a:bodyPr>
          <a:lstStyle/>
          <a:p>
            <a:r>
              <a:rPr lang="en-US" dirty="0"/>
              <a:t>Cornish-Rock Cross</a:t>
            </a:r>
          </a:p>
          <a:p>
            <a:r>
              <a:rPr lang="en-US" dirty="0"/>
              <a:t>“Red Ranger” or Freedom Ranger</a:t>
            </a:r>
          </a:p>
          <a:p>
            <a:r>
              <a:rPr lang="en-US" dirty="0"/>
              <a:t>Cornish Game Hen</a:t>
            </a:r>
          </a:p>
          <a:p>
            <a:r>
              <a:rPr lang="en-US" dirty="0"/>
              <a:t>CGH vs Fryers vs Broilers vs Roasters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935960-0155-C742-9DB0-4FBC25BD9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8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Breed Comparison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095889"/>
              </p:ext>
            </p:extLst>
          </p:nvPr>
        </p:nvGraphicFramePr>
        <p:xfrm>
          <a:off x="609600" y="1815527"/>
          <a:ext cx="10728960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2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2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1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1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58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Cornish</a:t>
                      </a:r>
                      <a:r>
                        <a:rPr lang="en-US" sz="2400" baseline="0" dirty="0"/>
                        <a:t>-Rock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”Ranger”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Dual Purpose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r>
                        <a:rPr lang="en-US" sz="2400" dirty="0"/>
                        <a:t>Butcher</a:t>
                      </a:r>
                      <a:r>
                        <a:rPr lang="en-US" sz="2400" baseline="0" dirty="0"/>
                        <a:t> Weight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4-6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10-14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22-28 weeks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r>
                        <a:rPr lang="en-US" sz="2400" dirty="0"/>
                        <a:t>Meat</a:t>
                      </a:r>
                      <a:r>
                        <a:rPr lang="en-US" sz="2400" baseline="0" dirty="0"/>
                        <a:t> Quality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Large</a:t>
                      </a:r>
                      <a:r>
                        <a:rPr lang="en-US" sz="2400" baseline="0" dirty="0"/>
                        <a:t> proportions</a:t>
                      </a:r>
                    </a:p>
                    <a:p>
                      <a:r>
                        <a:rPr lang="en-US" sz="2400" baseline="0" dirty="0"/>
                        <a:t>Dry</a:t>
                      </a:r>
                    </a:p>
                    <a:p>
                      <a:r>
                        <a:rPr lang="en-US" sz="2400" baseline="0" dirty="0"/>
                        <a:t>Less flavor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Tender</a:t>
                      </a:r>
                      <a:endParaRPr lang="en-US" sz="2400" baseline="0" dirty="0"/>
                    </a:p>
                    <a:p>
                      <a:r>
                        <a:rPr lang="en-US" sz="2400" baseline="0" dirty="0"/>
                        <a:t>Moist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More tough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r>
                        <a:rPr lang="en-US" sz="2400" dirty="0"/>
                        <a:t>Meat Flavor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Less flavor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More</a:t>
                      </a:r>
                      <a:r>
                        <a:rPr lang="en-US" sz="2400" baseline="0" dirty="0"/>
                        <a:t> flavor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More flavor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r>
                        <a:rPr lang="en-US" sz="2400" dirty="0"/>
                        <a:t>Considerations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Health</a:t>
                      </a:r>
                      <a:r>
                        <a:rPr lang="en-US" sz="2400" baseline="0" dirty="0"/>
                        <a:t> Problems</a:t>
                      </a:r>
                    </a:p>
                    <a:p>
                      <a:r>
                        <a:rPr lang="en-US" sz="2400" baseline="0" dirty="0"/>
                        <a:t>Mortality Rate</a:t>
                      </a:r>
                    </a:p>
                    <a:p>
                      <a:r>
                        <a:rPr lang="en-US" sz="2400" baseline="0" dirty="0"/>
                        <a:t>Scarred Breasts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Higher feed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Most feed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E26A6C5-C955-674B-A173-B739FCBAF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48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Methods of “Pastured” Poultry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332" y="2546577"/>
            <a:ext cx="4446994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1" y="2419169"/>
            <a:ext cx="4452257" cy="3339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B5967E-F1D3-954F-88DC-28803FB49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11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794127"/>
            <a:ext cx="9601196" cy="879325"/>
          </a:xfrm>
        </p:spPr>
        <p:txBody>
          <a:bodyPr/>
          <a:lstStyle/>
          <a:p>
            <a:pPr algn="ctr"/>
            <a:r>
              <a:rPr lang="en-US" dirty="0"/>
              <a:t>Pastured Layers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5" y="1673452"/>
            <a:ext cx="5869243" cy="43790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00944"/>
            <a:ext cx="5296270" cy="3951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EDAECA-591B-E947-8E27-38EEF3CFC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8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148" y="660879"/>
            <a:ext cx="9967450" cy="6180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Hoop Style Coop &amp; Netting System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256" y="1600201"/>
            <a:ext cx="6161315" cy="459692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817F61-EC24-7446-86AD-D8E1AA2B4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82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82" y="274639"/>
            <a:ext cx="9601196" cy="879325"/>
          </a:xfrm>
        </p:spPr>
        <p:txBody>
          <a:bodyPr/>
          <a:lstStyle/>
          <a:p>
            <a:pPr algn="ctr"/>
            <a:r>
              <a:rPr lang="en-US" dirty="0"/>
              <a:t>Urban “Free Range”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EDAECA-591B-E947-8E27-38EEF3CFC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  <p:pic>
        <p:nvPicPr>
          <p:cNvPr id="9" name="Picture 8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C308AAF0-C51C-CE4B-A46F-C3C639DBC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32" y="1153964"/>
            <a:ext cx="6632030" cy="49740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E58436-0C0A-3144-BCD6-6DE262CAB1C4}"/>
              </a:ext>
            </a:extLst>
          </p:cNvPr>
          <p:cNvSpPr txBox="1"/>
          <p:nvPr/>
        </p:nvSpPr>
        <p:spPr>
          <a:xfrm>
            <a:off x="7543801" y="2297151"/>
            <a:ext cx="42764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50’x40’, (2,000 </a:t>
            </a:r>
            <a:r>
              <a:rPr lang="en-US" sz="2400" b="1" dirty="0" err="1"/>
              <a:t>sq</a:t>
            </a:r>
            <a:r>
              <a:rPr lang="en-US" sz="2400" b="1" dirty="0"/>
              <a:t> ft)</a:t>
            </a:r>
          </a:p>
          <a:p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15’ x 10’ coop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½ for layers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½ for brooder space</a:t>
            </a:r>
          </a:p>
          <a:p>
            <a:pPr lvl="1"/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10-12 layers max </a:t>
            </a:r>
          </a:p>
        </p:txBody>
      </p:sp>
    </p:spTree>
    <p:extLst>
      <p:ext uri="{BB962C8B-B14F-4D97-AF65-F5344CB8AC3E}">
        <p14:creationId xmlns:p14="http://schemas.microsoft.com/office/powerpoint/2010/main" val="2229852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8101373"/>
              </p:ext>
            </p:extLst>
          </p:nvPr>
        </p:nvGraphicFramePr>
        <p:xfrm>
          <a:off x="389742" y="239844"/>
          <a:ext cx="11437496" cy="5858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5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23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55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6242">
                <a:tc>
                  <a:txBody>
                    <a:bodyPr/>
                    <a:lstStyle/>
                    <a:p>
                      <a:r>
                        <a:rPr lang="en-US" sz="2400" dirty="0"/>
                        <a:t>Caged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2400" dirty="0"/>
                        <a:t>No predator loss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2400" dirty="0"/>
                        <a:t>Precision</a:t>
                      </a:r>
                      <a:r>
                        <a:rPr lang="en-US" sz="2400" baseline="0" dirty="0"/>
                        <a:t> manure placement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2400" baseline="0"/>
                        <a:t>Can be moved by 1 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2400" dirty="0"/>
                        <a:t>Caged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2400" dirty="0"/>
                        <a:t>High stocking density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2400" dirty="0"/>
                        <a:t>Move</a:t>
                      </a:r>
                      <a:r>
                        <a:rPr lang="en-US" sz="2400" baseline="0" dirty="0"/>
                        <a:t> cages 2x/day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2400" baseline="0" dirty="0"/>
                        <a:t>Refill water buckets 2+x/day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2400" baseline="0" dirty="0"/>
                        <a:t>Cannibalism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2400" baseline="0" dirty="0"/>
                        <a:t>Increased heat losses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4690">
                <a:tc>
                  <a:txBody>
                    <a:bodyPr/>
                    <a:lstStyle/>
                    <a:p>
                      <a:r>
                        <a:rPr lang="en-US" sz="2400" dirty="0"/>
                        <a:t>Free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2400" dirty="0"/>
                        <a:t>More</a:t>
                      </a:r>
                      <a:r>
                        <a:rPr lang="en-US" sz="2400" baseline="0" dirty="0"/>
                        <a:t> freedom to move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2400" baseline="0" dirty="0"/>
                        <a:t>Lower stocking rate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2400" baseline="0" dirty="0"/>
                        <a:t>Better nutrient management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2400" baseline="0" dirty="0"/>
                        <a:t>No cannibalism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2400" baseline="0" dirty="0"/>
                        <a:t>Lower time and labor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2400" dirty="0"/>
                        <a:t>Better</a:t>
                      </a:r>
                      <a:r>
                        <a:rPr lang="en-US" sz="2400" baseline="0" dirty="0"/>
                        <a:t> watering system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2400" baseline="0" dirty="0"/>
                        <a:t>Free choice of food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2400" dirty="0"/>
                        <a:t>Loss</a:t>
                      </a:r>
                      <a:r>
                        <a:rPr lang="en-US" sz="2400" baseline="0" dirty="0"/>
                        <a:t> to hawks/owls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2400" baseline="0" dirty="0"/>
                        <a:t>Harder to move with one person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0544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436443"/>
            <a:ext cx="9601196" cy="84666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374673"/>
            <a:ext cx="9601196" cy="4391945"/>
          </a:xfrm>
        </p:spPr>
        <p:txBody>
          <a:bodyPr>
            <a:noAutofit/>
          </a:bodyPr>
          <a:lstStyle/>
          <a:p>
            <a:r>
              <a:rPr lang="en-US" sz="2800" dirty="0"/>
              <a:t>Zoning</a:t>
            </a:r>
          </a:p>
          <a:p>
            <a:r>
              <a:rPr lang="en-US" sz="2800" dirty="0"/>
              <a:t>Selection</a:t>
            </a:r>
          </a:p>
          <a:p>
            <a:r>
              <a:rPr lang="en-US" sz="2800" dirty="0"/>
              <a:t>Feeding</a:t>
            </a:r>
          </a:p>
          <a:p>
            <a:r>
              <a:rPr lang="en-US" sz="2800" dirty="0"/>
              <a:t>Care</a:t>
            </a:r>
          </a:p>
          <a:p>
            <a:r>
              <a:rPr lang="en-US" sz="2800" dirty="0"/>
              <a:t>Health</a:t>
            </a:r>
          </a:p>
          <a:p>
            <a:r>
              <a:rPr lang="en-US" sz="2800" dirty="0"/>
              <a:t>Housing and Equipment</a:t>
            </a:r>
          </a:p>
          <a:p>
            <a:r>
              <a:rPr lang="en-US" sz="2800" dirty="0"/>
              <a:t>Marketing</a:t>
            </a:r>
          </a:p>
          <a:p>
            <a:r>
              <a:rPr lang="en-US" sz="2800" dirty="0"/>
              <a:t>Processing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E0123-E28A-0C43-BA88-AE08919BB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73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Broilers—Our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1835532"/>
            <a:ext cx="9601196" cy="3318936"/>
          </a:xfrm>
        </p:spPr>
        <p:txBody>
          <a:bodyPr>
            <a:normAutofit/>
          </a:bodyPr>
          <a:lstStyle/>
          <a:p>
            <a:r>
              <a:rPr lang="en-US" sz="2800" dirty="0" err="1"/>
              <a:t>CxR</a:t>
            </a:r>
            <a:r>
              <a:rPr lang="en-US" sz="2800" dirty="0"/>
              <a:t>:  16/50 (32%) marketable as broilers @ 8 weeks</a:t>
            </a:r>
          </a:p>
          <a:p>
            <a:pPr lvl="1"/>
            <a:r>
              <a:rPr lang="en-US" sz="2400" dirty="0"/>
              <a:t>Stroke/Heart Attack/Piling/Scared Breast/Broken Legs</a:t>
            </a:r>
          </a:p>
          <a:p>
            <a:r>
              <a:rPr lang="en-US" sz="2800" dirty="0"/>
              <a:t>Freedom Rangers: 185/200 (93%) marketable</a:t>
            </a:r>
          </a:p>
          <a:p>
            <a:pPr lvl="1"/>
            <a:r>
              <a:rPr lang="en-US" sz="2400" dirty="0"/>
              <a:t>7% loss (piling, hawks, owls)</a:t>
            </a:r>
          </a:p>
          <a:p>
            <a:pPr lvl="1"/>
            <a:r>
              <a:rPr lang="en-US" sz="2400" dirty="0"/>
              <a:t>76% marketable as broilers</a:t>
            </a:r>
          </a:p>
          <a:p>
            <a:pPr lvl="1"/>
            <a:r>
              <a:rPr lang="en-US" sz="2400" dirty="0"/>
              <a:t>17% Hyperpigmentation (gray fat) are cut up</a:t>
            </a:r>
          </a:p>
          <a:p>
            <a:pPr lvl="1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F7AF6-8285-2E4F-B67E-DB12F1577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0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/>
              <a:t>Feed Conversion/Net Profits</a:t>
            </a:r>
            <a:br>
              <a:rPr lang="en-US" sz="3600" dirty="0"/>
            </a:br>
            <a:r>
              <a:rPr lang="en-US" sz="3600" dirty="0"/>
              <a:t>Freedom Rangers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85954"/>
            <a:ext cx="10972800" cy="353823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9.5 weeks: 3 </a:t>
            </a:r>
            <a:r>
              <a:rPr lang="en-US" dirty="0" err="1"/>
              <a:t>lb</a:t>
            </a:r>
            <a:r>
              <a:rPr lang="en-US" dirty="0"/>
              <a:t> fryer @ $3.50/</a:t>
            </a:r>
            <a:r>
              <a:rPr lang="en-US" dirty="0" err="1"/>
              <a:t>lb</a:t>
            </a:r>
            <a:r>
              <a:rPr lang="en-US" dirty="0"/>
              <a:t> = $10.50            22# x $0.24 = $5.28</a:t>
            </a:r>
          </a:p>
          <a:p>
            <a:r>
              <a:rPr lang="en-US" dirty="0"/>
              <a:t>10.5 weeks: 4 </a:t>
            </a:r>
            <a:r>
              <a:rPr lang="en-US" dirty="0" err="1"/>
              <a:t>lb</a:t>
            </a:r>
            <a:r>
              <a:rPr lang="en-US" dirty="0"/>
              <a:t> broiler @ $3.25/</a:t>
            </a:r>
            <a:r>
              <a:rPr lang="en-US" dirty="0" err="1"/>
              <a:t>lb</a:t>
            </a:r>
            <a:r>
              <a:rPr lang="en-US" dirty="0"/>
              <a:t> = $13.00       25# x $0.24 = $6.00</a:t>
            </a:r>
          </a:p>
          <a:p>
            <a:r>
              <a:rPr lang="en-US" dirty="0"/>
              <a:t>11.5 weeks: 5 </a:t>
            </a:r>
            <a:r>
              <a:rPr lang="en-US" dirty="0" err="1"/>
              <a:t>lb</a:t>
            </a:r>
            <a:r>
              <a:rPr lang="en-US" dirty="0"/>
              <a:t> broiler @ $3.25/</a:t>
            </a:r>
            <a:r>
              <a:rPr lang="en-US" dirty="0" err="1"/>
              <a:t>lb</a:t>
            </a:r>
            <a:r>
              <a:rPr lang="en-US" dirty="0"/>
              <a:t> = $16.25       28# x $0.24 = $6.72</a:t>
            </a:r>
          </a:p>
          <a:p>
            <a:r>
              <a:rPr lang="en-US" dirty="0"/>
              <a:t>12.5 weeks: 6 </a:t>
            </a:r>
            <a:r>
              <a:rPr lang="en-US" dirty="0" err="1"/>
              <a:t>lb</a:t>
            </a:r>
            <a:r>
              <a:rPr lang="en-US" dirty="0"/>
              <a:t> roaster @ $3.00/</a:t>
            </a:r>
            <a:r>
              <a:rPr lang="en-US" dirty="0" err="1"/>
              <a:t>lb</a:t>
            </a:r>
            <a:r>
              <a:rPr lang="en-US" dirty="0"/>
              <a:t> = $18.00      31# x $0.24 = $7.44</a:t>
            </a:r>
          </a:p>
          <a:p>
            <a:endParaRPr lang="en-US" dirty="0"/>
          </a:p>
          <a:p>
            <a:r>
              <a:rPr lang="en-US" dirty="0"/>
              <a:t>All inputs:  $3-$6 net profit per bird, depending on processed weight</a:t>
            </a:r>
          </a:p>
          <a:p>
            <a:endParaRPr lang="en-US" dirty="0"/>
          </a:p>
          <a:p>
            <a:r>
              <a:rPr lang="en-US" dirty="0"/>
              <a:t>1,000 bird exemption:  $3,000-$6,000 for 5 months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CBC0D-45FA-B44E-9B25-4C1079E86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18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Care and Feeding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463041"/>
            <a:ext cx="10972800" cy="4384675"/>
          </a:xfrm>
        </p:spPr>
        <p:txBody>
          <a:bodyPr/>
          <a:lstStyle/>
          <a:p>
            <a:r>
              <a:rPr lang="en-US" dirty="0"/>
              <a:t>Plan for arrival</a:t>
            </a:r>
          </a:p>
          <a:p>
            <a:r>
              <a:rPr lang="en-US" dirty="0"/>
              <a:t>Brooder</a:t>
            </a:r>
          </a:p>
          <a:p>
            <a:r>
              <a:rPr lang="en-US" dirty="0"/>
              <a:t>Water with electrolyte and probiotic</a:t>
            </a:r>
          </a:p>
          <a:p>
            <a:r>
              <a:rPr lang="en-US" dirty="0"/>
              <a:t>Chick starter mash</a:t>
            </a:r>
          </a:p>
          <a:p>
            <a:r>
              <a:rPr lang="en-US" dirty="0"/>
              <a:t>Pine shavings (flake not fine)</a:t>
            </a:r>
          </a:p>
          <a:p>
            <a:r>
              <a:rPr lang="en-US" dirty="0"/>
              <a:t>Heat lamp</a:t>
            </a:r>
          </a:p>
          <a:p>
            <a:r>
              <a:rPr lang="en-US" dirty="0"/>
              <a:t>Thermometer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DA1A30-9F0E-4E4A-B8D0-E9DFA4CDC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1738" y="274639"/>
            <a:ext cx="1391930" cy="13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8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DA1A30-9F0E-4E4A-B8D0-E9DFA4CDC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1738" y="274639"/>
            <a:ext cx="1391930" cy="1391930"/>
          </a:xfrm>
          <a:prstGeom prst="rect">
            <a:avLst/>
          </a:prstGeom>
        </p:spPr>
      </p:pic>
      <p:pic>
        <p:nvPicPr>
          <p:cNvPr id="9" name="Picture 8" descr="A picture containing indoor, cluttered, messy&#10;&#10;Description automatically generated">
            <a:extLst>
              <a:ext uri="{FF2B5EF4-FFF2-40B4-BE49-F238E27FC236}">
                <a16:creationId xmlns:a16="http://schemas.microsoft.com/office/drawing/2014/main" id="{4C62F4C3-FD86-4F51-B90F-A44B9CCAF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974" y="274639"/>
            <a:ext cx="7535186" cy="565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97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Care and Feeding (cont.)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463041"/>
            <a:ext cx="10972800" cy="4384675"/>
          </a:xfrm>
        </p:spPr>
        <p:txBody>
          <a:bodyPr/>
          <a:lstStyle/>
          <a:p>
            <a:r>
              <a:rPr lang="en-US" dirty="0"/>
              <a:t>98 degrees for first 3-5  days</a:t>
            </a:r>
          </a:p>
          <a:p>
            <a:r>
              <a:rPr lang="en-US" dirty="0"/>
              <a:t>1 degree less each day or 5 degrees less each week</a:t>
            </a:r>
          </a:p>
          <a:p>
            <a:r>
              <a:rPr lang="en-US" dirty="0"/>
              <a:t>80 degrees until true feathers</a:t>
            </a:r>
          </a:p>
          <a:p>
            <a:r>
              <a:rPr lang="en-US" dirty="0"/>
              <a:t>No drafts until fully feathered</a:t>
            </a:r>
          </a:p>
          <a:p>
            <a:r>
              <a:rPr lang="en-US" dirty="0"/>
              <a:t>No wet flooring, grass or bedding</a:t>
            </a:r>
          </a:p>
          <a:p>
            <a:r>
              <a:rPr lang="en-US" dirty="0"/>
              <a:t>Round corners to reduce piling</a:t>
            </a:r>
          </a:p>
          <a:p>
            <a:r>
              <a:rPr lang="en-US" dirty="0"/>
              <a:t>Free choice grit &amp; calcium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63074-0C22-DD49-820C-0EF966895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644" y="274639"/>
            <a:ext cx="1381023" cy="138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37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677A2D-EAC6-4C27-9783-34E741042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274639"/>
            <a:ext cx="11439662" cy="574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DA1A30-9F0E-4E4A-B8D0-E9DFA4CDC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3332" y="274639"/>
            <a:ext cx="1391930" cy="13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64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Breeding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463041"/>
            <a:ext cx="10972800" cy="4384675"/>
          </a:xfrm>
        </p:spPr>
        <p:txBody>
          <a:bodyPr/>
          <a:lstStyle/>
          <a:p>
            <a:r>
              <a:rPr lang="en-US" dirty="0"/>
              <a:t>You need a Rooster, or</a:t>
            </a:r>
            <a:r>
              <a:rPr lang="mr-IN" dirty="0"/>
              <a:t>…</a:t>
            </a:r>
            <a:r>
              <a:rPr lang="en-US" dirty="0"/>
              <a:t>.</a:t>
            </a:r>
          </a:p>
          <a:p>
            <a:r>
              <a:rPr lang="en-US" dirty="0"/>
              <a:t>Buy fertilized eggs and incubate them</a:t>
            </a:r>
          </a:p>
          <a:p>
            <a:r>
              <a:rPr lang="en-US" dirty="0"/>
              <a:t>Incubators $50-$300</a:t>
            </a:r>
          </a:p>
          <a:p>
            <a:r>
              <a:rPr lang="en-US" dirty="0"/>
              <a:t>Every yolk produced by ovaries can be fertilized</a:t>
            </a:r>
          </a:p>
          <a:p>
            <a:r>
              <a:rPr lang="en-US" dirty="0"/>
              <a:t>21 days from fertilization until hatch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D3195-7D99-9D4C-9008-85157DD87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644" y="274639"/>
            <a:ext cx="1381023" cy="138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18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Health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66788" y="1477329"/>
            <a:ext cx="10972800" cy="4384675"/>
          </a:xfrm>
        </p:spPr>
        <p:txBody>
          <a:bodyPr/>
          <a:lstStyle/>
          <a:p>
            <a:r>
              <a:rPr lang="en-US" dirty="0"/>
              <a:t>A happy chicken is a healthy chicken</a:t>
            </a:r>
          </a:p>
          <a:p>
            <a:r>
              <a:rPr lang="en-US" dirty="0"/>
              <a:t>Do not participate in chicken swap meets</a:t>
            </a:r>
          </a:p>
          <a:p>
            <a:r>
              <a:rPr lang="en-US" dirty="0"/>
              <a:t>Mitigate pecking order</a:t>
            </a:r>
          </a:p>
          <a:p>
            <a:r>
              <a:rPr lang="en-US" dirty="0"/>
              <a:t>Do not mix different age birds</a:t>
            </a:r>
          </a:p>
          <a:p>
            <a:r>
              <a:rPr lang="en-US" dirty="0"/>
              <a:t>Reduce environmental stressors</a:t>
            </a:r>
          </a:p>
          <a:p>
            <a:r>
              <a:rPr lang="en-US" dirty="0"/>
              <a:t>Scout for and control pests</a:t>
            </a:r>
          </a:p>
          <a:p>
            <a:r>
              <a:rPr lang="en-US" dirty="0"/>
              <a:t>Free range vs caged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1A19C3-298F-6447-ADEC-F0743A7A6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17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Shelter and Equipment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236662"/>
            <a:ext cx="10972800" cy="4384675"/>
          </a:xfr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Security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Sanitation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Ease of Use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Train your chickens to roost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Waterers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Feeders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Pans for grit and oyster shells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Shade netting/predator bird netting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Electric poultry netting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483F49-54F7-6F4E-8604-44740406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1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6DD40-05C9-884C-85D6-6AD2C190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11444748" cy="1657401"/>
          </a:xfrm>
        </p:spPr>
        <p:txBody>
          <a:bodyPr/>
          <a:lstStyle/>
          <a:p>
            <a:pPr algn="ctr"/>
            <a:r>
              <a:rPr lang="en-US" sz="4000" dirty="0"/>
              <a:t>”How To” Video</a:t>
            </a:r>
            <a:br>
              <a:rPr lang="en-US" sz="4000" dirty="0"/>
            </a:br>
            <a:r>
              <a:rPr lang="en-US" sz="4000" dirty="0"/>
              <a:t>Mobile Coop Construction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8252A0-DB05-9D4C-956A-E84E279D24A6}"/>
              </a:ext>
            </a:extLst>
          </p:cNvPr>
          <p:cNvSpPr txBox="1"/>
          <p:nvPr/>
        </p:nvSpPr>
        <p:spPr>
          <a:xfrm>
            <a:off x="1194619" y="2102067"/>
            <a:ext cx="103681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Search YouTube for “Constructing a hoop pen for pastured poultry” posted by </a:t>
            </a:r>
            <a:r>
              <a:rPr lang="en-US" sz="2800" dirty="0" err="1"/>
              <a:t>Jaquie</a:t>
            </a:r>
            <a:r>
              <a:rPr lang="en-US" sz="2800" dirty="0"/>
              <a:t> Jacob on December 11, 2012.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Part 1, 2, 3, 4, 5a, 5b, 6, 7 and 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Part 1 link:  </a:t>
            </a:r>
            <a:r>
              <a:rPr lang="en-US" sz="2800" dirty="0">
                <a:hlinkClick r:id="rId2"/>
              </a:rPr>
              <a:t>https://youtu.be/rzhGD8Kw4FA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345FBF-EFD3-5646-95DA-7D221FC5C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75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846668"/>
          </a:xfrm>
        </p:spPr>
        <p:txBody>
          <a:bodyPr>
            <a:normAutofit/>
          </a:bodyPr>
          <a:lstStyle/>
          <a:p>
            <a:r>
              <a:rPr lang="en-US" sz="4000" dirty="0"/>
              <a:t>Poultry Operations--Considerations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831874"/>
            <a:ext cx="9601196" cy="3318936"/>
          </a:xfrm>
        </p:spPr>
        <p:txBody>
          <a:bodyPr>
            <a:noAutofit/>
          </a:bodyPr>
          <a:lstStyle/>
          <a:p>
            <a:r>
              <a:rPr lang="en-US" dirty="0"/>
              <a:t>Scope</a:t>
            </a:r>
          </a:p>
          <a:p>
            <a:r>
              <a:rPr lang="en-US" dirty="0"/>
              <a:t>Space</a:t>
            </a:r>
          </a:p>
          <a:p>
            <a:r>
              <a:rPr lang="en-US" dirty="0"/>
              <a:t>Time</a:t>
            </a:r>
          </a:p>
          <a:p>
            <a:r>
              <a:rPr lang="en-US" dirty="0"/>
              <a:t>Marketing/Sales</a:t>
            </a:r>
          </a:p>
          <a:p>
            <a:r>
              <a:rPr lang="en-US" dirty="0"/>
              <a:t>Inputs</a:t>
            </a:r>
          </a:p>
          <a:p>
            <a:endParaRPr lang="en-US" sz="32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3DE4DC-D7FA-D447-AF71-E7239E3A3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8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Marketing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371601"/>
            <a:ext cx="10972800" cy="4384675"/>
          </a:xfr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Never give away your products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Start small until you become proficient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Focus on quality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Standardize your processes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Look for ways to reduce costs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Grow your niche market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Do not get disappointed, it takes time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Your competition is </a:t>
            </a:r>
            <a:r>
              <a:rPr lang="en-US" dirty="0" err="1"/>
              <a:t>Wal-mart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9FB76F-D674-4D46-9139-CBA1F237E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48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7" y="1074795"/>
            <a:ext cx="3674498" cy="491854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1045" y="1718805"/>
            <a:ext cx="4892752" cy="3650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97" y="1074796"/>
            <a:ext cx="3655228" cy="4892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9370" y="330909"/>
            <a:ext cx="9818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+mj-lt"/>
              </a:rPr>
              <a:t>Products</a:t>
            </a:r>
          </a:p>
        </p:txBody>
      </p:sp>
    </p:spTree>
    <p:extLst>
      <p:ext uri="{BB962C8B-B14F-4D97-AF65-F5344CB8AC3E}">
        <p14:creationId xmlns:p14="http://schemas.microsoft.com/office/powerpoint/2010/main" val="10081096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2452" y="1952177"/>
            <a:ext cx="4915948" cy="36677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27" y="1287722"/>
            <a:ext cx="3691509" cy="4941315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3687" y="1926257"/>
            <a:ext cx="4909901" cy="3665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9370" y="513789"/>
            <a:ext cx="9818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+mj-lt"/>
              </a:rPr>
              <a:t>Products</a:t>
            </a:r>
          </a:p>
        </p:txBody>
      </p:sp>
    </p:spTree>
    <p:extLst>
      <p:ext uri="{BB962C8B-B14F-4D97-AF65-F5344CB8AC3E}">
        <p14:creationId xmlns:p14="http://schemas.microsoft.com/office/powerpoint/2010/main" val="194343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296333"/>
            <a:ext cx="9601196" cy="1303867"/>
          </a:xfrm>
        </p:spPr>
        <p:txBody>
          <a:bodyPr/>
          <a:lstStyle/>
          <a:p>
            <a:pPr algn="ctr"/>
            <a:r>
              <a:rPr lang="en-US" dirty="0"/>
              <a:t>“Betty” the 10 month Broiler @ 9 </a:t>
            </a:r>
            <a:r>
              <a:rPr lang="en-US" dirty="0" err="1"/>
              <a:t>lbs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b="18907"/>
          <a:stretch/>
        </p:blipFill>
        <p:spPr>
          <a:xfrm>
            <a:off x="3173039" y="1485899"/>
            <a:ext cx="5442324" cy="44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88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296333"/>
            <a:ext cx="9601196" cy="1303867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26" y="1400175"/>
            <a:ext cx="6186488" cy="4615701"/>
          </a:xfrm>
        </p:spPr>
      </p:pic>
    </p:spTree>
    <p:extLst>
      <p:ext uri="{BB962C8B-B14F-4D97-AF65-F5344CB8AC3E}">
        <p14:creationId xmlns:p14="http://schemas.microsoft.com/office/powerpoint/2010/main" val="4049800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436443"/>
            <a:ext cx="9601196" cy="84666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Zoning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374673"/>
            <a:ext cx="9601196" cy="4391945"/>
          </a:xfrm>
        </p:spPr>
        <p:txBody>
          <a:bodyPr>
            <a:noAutofit/>
          </a:bodyPr>
          <a:lstStyle/>
          <a:p>
            <a:r>
              <a:rPr lang="en-US" sz="2800" dirty="0"/>
              <a:t>Livestock vs Poultry?</a:t>
            </a:r>
          </a:p>
          <a:p>
            <a:r>
              <a:rPr lang="en-US" sz="2800" dirty="0"/>
              <a:t>Number allowed?</a:t>
            </a:r>
          </a:p>
          <a:p>
            <a:r>
              <a:rPr lang="en-US" sz="2800" dirty="0"/>
              <a:t>Roosters</a:t>
            </a:r>
          </a:p>
          <a:p>
            <a:r>
              <a:rPr lang="en-US" sz="2800" dirty="0"/>
              <a:t>Animal trespass or running at large</a:t>
            </a:r>
          </a:p>
          <a:p>
            <a:r>
              <a:rPr lang="en-US" sz="2800" dirty="0"/>
              <a:t>Animal cruelty</a:t>
            </a:r>
          </a:p>
          <a:p>
            <a:r>
              <a:rPr lang="en-US" sz="2800" dirty="0"/>
              <a:t>Animal waste</a:t>
            </a:r>
          </a:p>
          <a:p>
            <a:r>
              <a:rPr lang="en-US" sz="2800" dirty="0"/>
              <a:t>Animals killing livestock or poultry / compensation</a:t>
            </a:r>
          </a:p>
          <a:p>
            <a:r>
              <a:rPr lang="en-US" sz="2800" dirty="0"/>
              <a:t>Registration, Fees and Inspections</a:t>
            </a:r>
          </a:p>
          <a:p>
            <a:r>
              <a:rPr lang="en-US" sz="2800" dirty="0" err="1"/>
              <a:t>www.municode.com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71FDAB-02C3-1C47-BE14-941E3FC22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52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436443"/>
            <a:ext cx="9601196" cy="84666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Zoning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71FDAB-02C3-1C47-BE14-941E3FC22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967FA8-1ECB-5A4A-8B74-69BBCEC3D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  <a:p>
            <a:r>
              <a:rPr lang="en-US" dirty="0"/>
              <a:t>Permits</a:t>
            </a:r>
          </a:p>
          <a:p>
            <a:r>
              <a:rPr lang="en-US" dirty="0"/>
              <a:t>Inspections</a:t>
            </a:r>
          </a:p>
          <a:p>
            <a:r>
              <a:rPr lang="en-US" dirty="0"/>
              <a:t>Space requirements</a:t>
            </a:r>
          </a:p>
          <a:p>
            <a:r>
              <a:rPr lang="en-US" dirty="0"/>
              <a:t>Sanitation</a:t>
            </a:r>
          </a:p>
          <a:p>
            <a:r>
              <a:rPr lang="en-US" dirty="0"/>
              <a:t>Violations &amp; Penalties</a:t>
            </a:r>
          </a:p>
          <a:p>
            <a:r>
              <a:rPr lang="en-US" dirty="0"/>
              <a:t>Administrative Review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04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436443"/>
            <a:ext cx="9601196" cy="84666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Your Responsibilities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71FDAB-02C3-1C47-BE14-941E3FC22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967FA8-1ECB-5A4A-8B74-69BBCEC3D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Running at large</a:t>
            </a:r>
          </a:p>
          <a:p>
            <a:pPr lvl="1"/>
            <a:r>
              <a:rPr lang="en-US" dirty="0"/>
              <a:t>Code of Virginia, § 3.2-6544.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Trespass</a:t>
            </a:r>
          </a:p>
          <a:p>
            <a:pPr lvl="1"/>
            <a:r>
              <a:rPr lang="en-US" dirty="0"/>
              <a:t>Code of Virginia, § 3.2-6543(B).</a:t>
            </a:r>
          </a:p>
        </p:txBody>
      </p:sp>
    </p:spTree>
    <p:extLst>
      <p:ext uri="{BB962C8B-B14F-4D97-AF65-F5344CB8AC3E}">
        <p14:creationId xmlns:p14="http://schemas.microsoft.com/office/powerpoint/2010/main" val="4170868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436443"/>
            <a:ext cx="9601196" cy="84666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Neighbor’s Responsibilities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71FDAB-02C3-1C47-BE14-941E3FC22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967FA8-1ECB-5A4A-8B74-69BBCEC3D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Running at large (dogs)</a:t>
            </a:r>
          </a:p>
          <a:p>
            <a:r>
              <a:rPr lang="en-US" dirty="0"/>
              <a:t>Trespass (dogs)</a:t>
            </a:r>
          </a:p>
          <a:p>
            <a:r>
              <a:rPr lang="en-US" dirty="0"/>
              <a:t>Animals chasing, maiming or killing poultry</a:t>
            </a:r>
          </a:p>
          <a:p>
            <a:pPr lvl="1"/>
            <a:r>
              <a:rPr lang="en-US" dirty="0"/>
              <a:t>Code of Virginia, § 3.2-6552.</a:t>
            </a:r>
          </a:p>
          <a:p>
            <a:r>
              <a:rPr lang="en-US" dirty="0"/>
              <a:t>Compensation for poultry killed by animals (dogs)</a:t>
            </a:r>
          </a:p>
          <a:p>
            <a:pPr lvl="1"/>
            <a:r>
              <a:rPr lang="en-US" dirty="0"/>
              <a:t>Code of Virginia, § 3.2-6553.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779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1927349"/>
            <a:ext cx="9601196" cy="3318936"/>
          </a:xfrm>
        </p:spPr>
        <p:txBody>
          <a:bodyPr>
            <a:noAutofit/>
          </a:bodyPr>
          <a:lstStyle/>
          <a:p>
            <a:r>
              <a:rPr lang="en-US" sz="2800" dirty="0"/>
              <a:t>Layers vs Broilers vs Dual Purpose</a:t>
            </a:r>
          </a:p>
          <a:p>
            <a:r>
              <a:rPr lang="en-US" sz="2800" dirty="0"/>
              <a:t>Layers:  Egg production</a:t>
            </a:r>
          </a:p>
          <a:p>
            <a:r>
              <a:rPr lang="en-US" sz="2800" dirty="0"/>
              <a:t>Broilers: Meat Production</a:t>
            </a:r>
          </a:p>
          <a:p>
            <a:r>
              <a:rPr lang="en-US" sz="2800" dirty="0"/>
              <a:t>Dual Purpose:  Layers for 36 +/- months, then stew hen</a:t>
            </a:r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69B7ED-D718-8D49-97AF-744D843FD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30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1927349"/>
            <a:ext cx="9601196" cy="3318936"/>
          </a:xfrm>
        </p:spPr>
        <p:txBody>
          <a:bodyPr>
            <a:noAutofit/>
          </a:bodyPr>
          <a:lstStyle/>
          <a:p>
            <a:r>
              <a:rPr lang="en-US" dirty="0"/>
              <a:t>Ornamental or Egg Production?</a:t>
            </a:r>
          </a:p>
          <a:p>
            <a:r>
              <a:rPr lang="en-US" dirty="0"/>
              <a:t>Shell color (Brown, White, Tint)</a:t>
            </a:r>
          </a:p>
          <a:p>
            <a:r>
              <a:rPr lang="en-US" dirty="0"/>
              <a:t>Egg size (Med through Jumbo)</a:t>
            </a:r>
          </a:p>
          <a:p>
            <a:r>
              <a:rPr lang="en-US" dirty="0"/>
              <a:t>Egg production (1 a day or not)</a:t>
            </a:r>
          </a:p>
          <a:p>
            <a:endParaRPr lang="en-US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3BBA4-DD65-D948-B445-DA517BD78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488" y="274639"/>
            <a:ext cx="1377180" cy="1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41598"/>
      </p:ext>
    </p:extLst>
  </p:cSld>
  <p:clrMapOvr>
    <a:masterClrMapping/>
  </p:clrMapOvr>
</p:sld>
</file>

<file path=ppt/theme/theme1.xml><?xml version="1.0" encoding="utf-8"?>
<a:theme xmlns:a="http://schemas.openxmlformats.org/drawingml/2006/main" name="VCE-177">
  <a:themeElements>
    <a:clrScheme name="University Colors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A88719"/>
      </a:accent1>
      <a:accent2>
        <a:srgbClr val="A0BF7E"/>
      </a:accent2>
      <a:accent3>
        <a:srgbClr val="60999A"/>
      </a:accent3>
      <a:accent4>
        <a:srgbClr val="2E526B"/>
      </a:accent4>
      <a:accent5>
        <a:srgbClr val="70183C"/>
      </a:accent5>
      <a:accent6>
        <a:srgbClr val="DC5B2B"/>
      </a:accent6>
      <a:hlink>
        <a:srgbClr val="8C8E8E"/>
      </a:hlink>
      <a:folHlink>
        <a:srgbClr val="1B276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VCE-177 PPT Template</Template>
  <TotalTime>1759</TotalTime>
  <Words>917</Words>
  <Application>Microsoft Office PowerPoint</Application>
  <PresentationFormat>Widescreen</PresentationFormat>
  <Paragraphs>232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ＭＳ Ｐゴシック</vt:lpstr>
      <vt:lpstr>Arial</vt:lpstr>
      <vt:lpstr>Calibri</vt:lpstr>
      <vt:lpstr>VCE-177</vt:lpstr>
      <vt:lpstr>Backyard Poultry</vt:lpstr>
      <vt:lpstr>Learning Objectives</vt:lpstr>
      <vt:lpstr>Poultry Operations--Considerations</vt:lpstr>
      <vt:lpstr>Zoning</vt:lpstr>
      <vt:lpstr>Zoning</vt:lpstr>
      <vt:lpstr>Your Responsibilities</vt:lpstr>
      <vt:lpstr>Neighbor’s Responsibilities</vt:lpstr>
      <vt:lpstr>Selection</vt:lpstr>
      <vt:lpstr>Layers</vt:lpstr>
      <vt:lpstr>PowerPoint Presentation</vt:lpstr>
      <vt:lpstr>PowerPoint Presentation</vt:lpstr>
      <vt:lpstr>Chicks vs Pullets</vt:lpstr>
      <vt:lpstr>Broilers</vt:lpstr>
      <vt:lpstr>Breed Comparison</vt:lpstr>
      <vt:lpstr>Methods of “Pastured” Poultry</vt:lpstr>
      <vt:lpstr>Pastured Layers</vt:lpstr>
      <vt:lpstr>Hoop Style Coop &amp; Netting System</vt:lpstr>
      <vt:lpstr>Urban “Free Range”</vt:lpstr>
      <vt:lpstr>PowerPoint Presentation</vt:lpstr>
      <vt:lpstr>Broilers—Our Experience</vt:lpstr>
      <vt:lpstr>Feed Conversion/Net Profits Freedom Rangers</vt:lpstr>
      <vt:lpstr>Care and Feeding</vt:lpstr>
      <vt:lpstr>PowerPoint Presentation</vt:lpstr>
      <vt:lpstr>Care and Feeding (cont.)</vt:lpstr>
      <vt:lpstr>PowerPoint Presentation</vt:lpstr>
      <vt:lpstr>Breeding</vt:lpstr>
      <vt:lpstr>Health</vt:lpstr>
      <vt:lpstr>Shelter and Equipment</vt:lpstr>
      <vt:lpstr>”How To” Video Mobile Coop Construction</vt:lpstr>
      <vt:lpstr>Marketing</vt:lpstr>
      <vt:lpstr>PowerPoint Presentation</vt:lpstr>
      <vt:lpstr>PowerPoint Presentation</vt:lpstr>
      <vt:lpstr>“Betty” the 10 month Broiler @ 9 lbs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Beginning Farmer Workshop</dc:title>
  <dc:creator>Microsoft Office User</dc:creator>
  <cp:lastModifiedBy>Rachel Lawmaster</cp:lastModifiedBy>
  <cp:revision>43</cp:revision>
  <dcterms:created xsi:type="dcterms:W3CDTF">2016-07-08T01:50:23Z</dcterms:created>
  <dcterms:modified xsi:type="dcterms:W3CDTF">2024-03-21T12:33:47Z</dcterms:modified>
</cp:coreProperties>
</file>