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00" r:id="rId3"/>
    <p:sldId id="286" r:id="rId4"/>
    <p:sldId id="284" r:id="rId5"/>
    <p:sldId id="267" r:id="rId6"/>
    <p:sldId id="287" r:id="rId7"/>
    <p:sldId id="270" r:id="rId8"/>
    <p:sldId id="271" r:id="rId9"/>
    <p:sldId id="279" r:id="rId10"/>
    <p:sldId id="297" r:id="rId11"/>
    <p:sldId id="296" r:id="rId12"/>
    <p:sldId id="258" r:id="rId13"/>
    <p:sldId id="301" r:id="rId14"/>
    <p:sldId id="268" r:id="rId15"/>
    <p:sldId id="294" r:id="rId16"/>
    <p:sldId id="298" r:id="rId17"/>
    <p:sldId id="303" r:id="rId18"/>
    <p:sldId id="302" r:id="rId19"/>
    <p:sldId id="29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9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74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6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8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56911F0-3E2F-41F8-9930-FBE90BDE5CB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0799DDE-56D9-46AF-B6F1-E981BDB2410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armvetco.org/homegrown-by-hero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Ursula.deitch@vdacs.virginia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acs.virginia.gov/marketing-sales-and-market-development.s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virginiagrown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698" y="643467"/>
            <a:ext cx="4669978" cy="319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38B41-ED14-A483-08B4-EA8FBEE64473}"/>
              </a:ext>
            </a:extLst>
          </p:cNvPr>
          <p:cNvSpPr txBox="1"/>
          <p:nvPr/>
        </p:nvSpPr>
        <p:spPr>
          <a:xfrm>
            <a:off x="3046919" y="4602522"/>
            <a:ext cx="6098161" cy="131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9204">
              <a:spcAft>
                <a:spcPts val="600"/>
              </a:spcAft>
            </a:pPr>
            <a:r>
              <a:rPr lang="en-US" sz="192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Ursula Tankard Deitch</a:t>
            </a:r>
          </a:p>
          <a:p>
            <a:pPr algn="ctr" defTabSz="489204">
              <a:spcAft>
                <a:spcPts val="600"/>
              </a:spcAft>
            </a:pPr>
            <a:r>
              <a:rPr lang="en-US" sz="149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Regional Marketing Specialist</a:t>
            </a:r>
          </a:p>
          <a:p>
            <a:pPr algn="ctr" defTabSz="489204">
              <a:spcAft>
                <a:spcPts val="600"/>
              </a:spcAft>
            </a:pPr>
            <a:r>
              <a:rPr lang="en-US" sz="149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Office of Domestic Marketing and Promotions</a:t>
            </a:r>
          </a:p>
          <a:p>
            <a:pPr algn="ctr" defTabSz="489204">
              <a:spcAft>
                <a:spcPts val="600"/>
              </a:spcAft>
            </a:pPr>
            <a:r>
              <a:rPr lang="en-US" sz="1498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Melfa</a:t>
            </a:r>
            <a:r>
              <a:rPr lang="en-US" sz="149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VA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1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35310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Virginia</a:t>
            </a:r>
            <a:r>
              <a:rPr lang="en-US" sz="6600" b="1" dirty="0"/>
              <a:t> Finest </a:t>
            </a:r>
            <a:r>
              <a:rPr lang="en-US" sz="6600" dirty="0"/>
              <a:t> </a:t>
            </a:r>
            <a:br>
              <a:rPr lang="en-US" sz="5400" dirty="0"/>
            </a:br>
            <a:r>
              <a:rPr lang="en-US" sz="4000" dirty="0"/>
              <a:t>Promoting Specialty &amp; Farm Processed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92" y="1845734"/>
            <a:ext cx="6119446" cy="4023360"/>
          </a:xfrm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b="1" dirty="0">
              <a:solidFill>
                <a:prstClr val="black"/>
              </a:solidFill>
              <a:latin typeface="Trebuchet MS" panose="020B0603020202020204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>
                <a:solidFill>
                  <a:prstClr val="black"/>
                </a:solidFill>
                <a:latin typeface="Trebuchet MS" panose="020B0603020202020204"/>
              </a:rPr>
              <a:t>OTHER NOTABLE ANNUAL ACTIVITIES FOR VIRGINIA’S FINEST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br>
              <a:rPr lang="en-US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800" dirty="0">
                <a:solidFill>
                  <a:srgbClr val="0070C0"/>
                </a:solidFill>
                <a:latin typeface="Trebuchet MS" panose="020B0603020202020204"/>
              </a:rPr>
              <a:t>* State Fair of Virginia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* Virginia Wineries Association</a:t>
            </a:r>
            <a:r>
              <a:rPr lang="en-US" sz="18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/>
              </a:rPr>
              <a:t>* Taste of Richmond Holiday with Richmond Times-Dispatch *</a:t>
            </a:r>
            <a:br>
              <a:rPr lang="en-US" sz="1800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* Virginia Farm Bureau Convention * 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/>
              </a:rPr>
              <a:t>Virginia Living &amp; Distinction Holiday Magazines *</a:t>
            </a:r>
            <a:r>
              <a:rPr lang="en-US" sz="18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Trebuchet MS" panose="020B0603020202020204"/>
              </a:rPr>
              <a:t>Virginia Retail Merchants Association *</a:t>
            </a:r>
            <a:br>
              <a:rPr lang="en-US" sz="1800" dirty="0">
                <a:solidFill>
                  <a:schemeClr val="accent3">
                    <a:lumMod val="50000"/>
                  </a:schemeClr>
                </a:solidFill>
                <a:latin typeface="Trebuchet MS" panose="020B0603020202020204"/>
              </a:rPr>
            </a:br>
            <a:r>
              <a:rPr lang="en-US" sz="1800" dirty="0">
                <a:solidFill>
                  <a:srgbClr val="0070C0"/>
                </a:solidFill>
                <a:latin typeface="Trebuchet MS" panose="020B0603020202020204"/>
              </a:rPr>
              <a:t>* Virginia Agribusiness Council Reception *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Trebuchet MS" panose="020B0603020202020204"/>
              </a:rPr>
              <a:t>Southern Women’s Show * Fire, Flour &amp; Fork *</a:t>
            </a:r>
            <a:br>
              <a:rPr lang="en-US" sz="1800" dirty="0">
                <a:solidFill>
                  <a:schemeClr val="accent3">
                    <a:lumMod val="75000"/>
                  </a:schemeClr>
                </a:solidFill>
                <a:latin typeface="Trebuchet MS" panose="020B0603020202020204"/>
              </a:rPr>
            </a:br>
            <a:r>
              <a:rPr lang="en-US" sz="1800" dirty="0">
                <a:solidFill>
                  <a:srgbClr val="0070C0"/>
                </a:solidFill>
                <a:latin typeface="Trebuchet MS" panose="020B0603020202020204"/>
              </a:rPr>
              <a:t>* Virginia’s Finest Educational Conference *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Trebuchet MS" panose="020B0603020202020204"/>
              </a:rPr>
              <a:t>Various Special &amp; Trade Events *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918" y="2455130"/>
            <a:ext cx="3739422" cy="28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8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8665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How to Become Virginia’s Finest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94069" cy="4023360"/>
          </a:xfrm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954" y="2341758"/>
            <a:ext cx="7334201" cy="3031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368" y="2257425"/>
            <a:ext cx="32158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Product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 inspected by VDACS Food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have to provide formulations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5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56F38F-3A2B-4F2A-123C-59C2BD4B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196" y="4984973"/>
            <a:ext cx="2127787" cy="1196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EFE60-B59D-E5B3-428F-5AD9AD97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89" y="-225494"/>
            <a:ext cx="10058401" cy="20170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44B27-C54C-DAD1-EB87-DD69C8FF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020" y="2081120"/>
            <a:ext cx="9139995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-nova"/>
              </a:rPr>
              <a:t>Virginia’s Senior Farmers Market Nutrition Program (SFMNP), also known as Farm Market Fresh.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-nova"/>
              </a:rPr>
              <a:t>Administered through The Division for Aging and Rehabilitative Services (DARS)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-nova"/>
              </a:rPr>
              <a:t>VDACS supports the program with field and market visits.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-nova"/>
              </a:rPr>
              <a:t>Terms -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-nova"/>
              </a:rPr>
              <a:t>One-time benefit of $50 in checks to approved participants over the age of 60.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roxima-nova"/>
              </a:rPr>
              <a:t>Checks can be spent at participating farmers markets to purchase fresh fruits, vegetables, and cut herbs from June 1 through November 18, 2024.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-nova"/>
              </a:rPr>
              <a:t>All Produce must be grown on approved farm – not purchased and re-sold!!!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210A8"/>
                </a:solidFill>
                <a:latin typeface="proxima-nova"/>
              </a:rPr>
              <a:t>New for 2024!! Direct Deposit…..no more coupons….well, they are phasing them out  </a:t>
            </a:r>
            <a:endParaRPr lang="en-US" sz="2400" b="0" i="0" dirty="0">
              <a:solidFill>
                <a:srgbClr val="D210A8"/>
              </a:solidFill>
              <a:effectLst/>
              <a:latin typeface="proxima-nov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84B1F-6761-E69B-3C18-AB13FA379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-172343"/>
            <a:ext cx="10059272" cy="20179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AEC0A-E87F-B4E5-2FE2-7A03AE02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363" y="1996564"/>
            <a:ext cx="5171475" cy="402336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Approved Farmer’s Markets on the Eastern Shore &amp; Virginia Beach: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City of Virginia Beach Farmers Market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Old Beach Farmers Market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Chincoteague Farmers Market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Onancock Farmers Market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Parksley Farmers Market (Taste of Eden Produce)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D0968-6F0C-E7D4-8154-125F9DD39F77}"/>
              </a:ext>
            </a:extLst>
          </p:cNvPr>
          <p:cNvSpPr txBox="1"/>
          <p:nvPr/>
        </p:nvSpPr>
        <p:spPr>
          <a:xfrm>
            <a:off x="6717671" y="2000821"/>
            <a:ext cx="47440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Approved Roadside Stands on the Eastern Shore &amp; Virginia Beach: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Pickett’s Harbor Farms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Capeville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Painter Farm Market (Painter Light)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Hopeland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Gardens (Modest Town)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Copper Cricket Farm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Machipongo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Baines Farm Market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Machipongo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3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203624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Homegrown by Heroes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78" r="3" b="3506"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*Launched in 2017</a:t>
            </a:r>
            <a:br>
              <a:rPr lang="en-US"/>
            </a:br>
            <a:br>
              <a:rPr lang="en-US"/>
            </a:br>
            <a:r>
              <a:rPr lang="en-US"/>
              <a:t>*Partnership between VDACS, Virginia Grown and the Farmer Veteran Coalition</a:t>
            </a:r>
            <a:br>
              <a:rPr lang="en-US"/>
            </a:br>
            <a:br>
              <a:rPr lang="en-US"/>
            </a:br>
            <a:r>
              <a:rPr lang="en-US"/>
              <a:t>*Support Virginia veteran farmers</a:t>
            </a:r>
            <a:br>
              <a:rPr lang="en-US"/>
            </a:br>
            <a:br>
              <a:rPr lang="en-US"/>
            </a:br>
            <a:r>
              <a:rPr lang="en-US"/>
              <a:t>*Allows veterans to market their local agricultural products as veteran produced </a:t>
            </a:r>
            <a:br>
              <a:rPr lang="en-US"/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710BC-7B9A-54B5-1AFF-863D0951C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21" y="3724713"/>
            <a:ext cx="2542252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2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Homegrown by Heroes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666" y="1931272"/>
            <a:ext cx="8203884" cy="4355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To be a member of the Homegrown by Heroes Virginia Grown program: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Register for Virginia Grown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Register for membership with the Farmers Veteran Coalition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https://farmvetco.org/membership/</a:t>
            </a:r>
          </a:p>
          <a:p>
            <a:pPr lvl="2"/>
            <a:r>
              <a:rPr lang="en-US" sz="1800" dirty="0"/>
              <a:t>Membership is Free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Certify your products through the Homegrown by Heroes program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http://www.farmvetco.org/homegrown-by-heroes/</a:t>
            </a:r>
            <a:endParaRPr lang="en-US" sz="1800" dirty="0"/>
          </a:p>
          <a:p>
            <a:pPr lvl="1"/>
            <a:r>
              <a:rPr lang="en-US" sz="2200" dirty="0"/>
              <a:t>Provide the certificate information to the Virginia Grown program to receive the Homegrown by Heroes Virginia Grown designation</a:t>
            </a:r>
          </a:p>
          <a:p>
            <a:pPr marL="201168" lvl="1" indent="0">
              <a:buNone/>
            </a:pPr>
            <a:endParaRPr lang="en-US" sz="2200" dirty="0"/>
          </a:p>
          <a:p>
            <a:pPr marL="201168" lvl="1" indent="0">
              <a:buNone/>
            </a:pPr>
            <a:endParaRPr lang="en-US" sz="2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013" y="4058762"/>
            <a:ext cx="2276791" cy="151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629" y="1931273"/>
            <a:ext cx="25431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9CBC-96BA-48E2-E1AB-DBE25993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13" y="287989"/>
            <a:ext cx="10058400" cy="1450757"/>
          </a:xfrm>
        </p:spPr>
        <p:txBody>
          <a:bodyPr/>
          <a:lstStyle/>
          <a:p>
            <a:pPr algn="ctr"/>
            <a:r>
              <a:rPr lang="en-US" b="1" dirty="0"/>
              <a:t>The Association of Eastern Virginia Agricultural Producers, Inc.</a:t>
            </a:r>
          </a:p>
        </p:txBody>
      </p:sp>
      <p:pic>
        <p:nvPicPr>
          <p:cNvPr id="6" name="Content Placeholder 5" descr="A logo with vegetables and flowers&#10;&#10;Description automatically generated">
            <a:extLst>
              <a:ext uri="{FF2B5EF4-FFF2-40B4-BE49-F238E27FC236}">
                <a16:creationId xmlns:a16="http://schemas.microsoft.com/office/drawing/2014/main" id="{F9D1634D-DD90-3947-C5F0-F5C0EE9FF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1496" r="8687" b="12300"/>
          <a:stretch/>
        </p:blipFill>
        <p:spPr>
          <a:xfrm>
            <a:off x="253496" y="67223"/>
            <a:ext cx="2263367" cy="21004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F6383-205D-9795-A91B-17EF12261A76}"/>
              </a:ext>
            </a:extLst>
          </p:cNvPr>
          <p:cNvSpPr txBox="1"/>
          <p:nvPr/>
        </p:nvSpPr>
        <p:spPr>
          <a:xfrm>
            <a:off x="253496" y="1955443"/>
            <a:ext cx="118535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Formerly The Association of Virginia Potato &amp; Vegetable Producers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monetary and grant letter support for research on vegetable crops at the Eastern Shore AREC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Financially support educational programming aimed at small farmers and traditional farms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Advocate for a diversity of crops on a local and state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this effect me as a small farmer??? -  </a:t>
            </a:r>
            <a:r>
              <a:rPr lang="en-US" b="1" dirty="0">
                <a:solidFill>
                  <a:srgbClr val="FF0000"/>
                </a:solidFill>
              </a:rPr>
              <a:t>YES!!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Issues such as zoning, food safety concerns, equipment/land tax, etc. have all been advocated for by The Association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Having a voice as a group is largely beneficial for state level politicians to take notice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community awareness of agricultural practices and businesses that are members of The Association</a:t>
            </a:r>
          </a:p>
          <a:p>
            <a:pPr lvl="1" algn="ctr"/>
            <a:endParaRPr lang="en-US" dirty="0"/>
          </a:p>
          <a:p>
            <a:pPr lvl="1" algn="ctr"/>
            <a:r>
              <a:rPr lang="en-US" b="1" dirty="0">
                <a:solidFill>
                  <a:srgbClr val="D210A8"/>
                </a:solidFill>
              </a:rPr>
              <a:t>Please join today – It’s only $50 annually</a:t>
            </a:r>
            <a:r>
              <a:rPr lang="en-US" dirty="0">
                <a:solidFill>
                  <a:srgbClr val="D210A8"/>
                </a:solidFill>
              </a:rPr>
              <a:t>....</a:t>
            </a:r>
            <a:r>
              <a:rPr lang="en-US" sz="1600" dirty="0">
                <a:solidFill>
                  <a:srgbClr val="D210A8"/>
                </a:solidFill>
              </a:rPr>
              <a:t>application in workshop packet</a:t>
            </a:r>
            <a:endParaRPr lang="en-US" b="1" dirty="0">
              <a:solidFill>
                <a:srgbClr val="D210A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9CBC-96BA-48E2-E1AB-DBE25993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13" y="287989"/>
            <a:ext cx="10058400" cy="1450757"/>
          </a:xfrm>
        </p:spPr>
        <p:txBody>
          <a:bodyPr/>
          <a:lstStyle/>
          <a:p>
            <a:pPr algn="ctr"/>
            <a:r>
              <a:rPr lang="en-US" b="1" dirty="0"/>
              <a:t>The Association of Eastern Virginia Agricultural Producers, Inc.</a:t>
            </a:r>
          </a:p>
        </p:txBody>
      </p:sp>
      <p:pic>
        <p:nvPicPr>
          <p:cNvPr id="6" name="Content Placeholder 5" descr="A logo with vegetables and flowers&#10;&#10;Description automatically generated">
            <a:extLst>
              <a:ext uri="{FF2B5EF4-FFF2-40B4-BE49-F238E27FC236}">
                <a16:creationId xmlns:a16="http://schemas.microsoft.com/office/drawing/2014/main" id="{F9D1634D-DD90-3947-C5F0-F5C0EE9FF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1496" r="8687" b="12300"/>
          <a:stretch/>
        </p:blipFill>
        <p:spPr>
          <a:xfrm>
            <a:off x="253496" y="67223"/>
            <a:ext cx="2263367" cy="21004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F6383-205D-9795-A91B-17EF12261A76}"/>
              </a:ext>
            </a:extLst>
          </p:cNvPr>
          <p:cNvSpPr txBox="1"/>
          <p:nvPr/>
        </p:nvSpPr>
        <p:spPr>
          <a:xfrm>
            <a:off x="253496" y="1955443"/>
            <a:ext cx="118535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Formerly The Association of Virginia Potato &amp; Vegetable Producers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 Projects: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Aquaculture Buying Guide for Local Chefs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Re-print the Eastern Shore Sweet Potato Cookbook for sale at farm stands and local stores (small farm oriented)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Videography for social media promotion of local produce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Establish/Build Association 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 an online payment system for dues collection</a:t>
            </a:r>
          </a:p>
          <a:p>
            <a:pPr lvl="1" algn="ctr"/>
            <a:endParaRPr lang="en-US" dirty="0"/>
          </a:p>
          <a:p>
            <a:pPr lvl="1" algn="ctr"/>
            <a:endParaRPr lang="en-US" b="1" dirty="0">
              <a:solidFill>
                <a:srgbClr val="D210A8"/>
              </a:solidFill>
            </a:endParaRPr>
          </a:p>
          <a:p>
            <a:pPr lvl="1" algn="ctr"/>
            <a:r>
              <a:rPr lang="en-US" b="1" dirty="0">
                <a:solidFill>
                  <a:srgbClr val="D210A8"/>
                </a:solidFill>
              </a:rPr>
              <a:t>Please join today – It’s only $50 annually</a:t>
            </a:r>
            <a:r>
              <a:rPr lang="en-US" dirty="0">
                <a:solidFill>
                  <a:srgbClr val="D210A8"/>
                </a:solidFill>
              </a:rPr>
              <a:t>....</a:t>
            </a:r>
            <a:r>
              <a:rPr lang="en-US" sz="1600" dirty="0">
                <a:solidFill>
                  <a:srgbClr val="D210A8"/>
                </a:solidFill>
              </a:rPr>
              <a:t>application in workshop packet</a:t>
            </a:r>
            <a:endParaRPr lang="en-US" b="1" dirty="0">
              <a:solidFill>
                <a:srgbClr val="D210A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C5D0-393A-B71B-28EC-FAEFB84E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into 2024……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D9DE9-12D6-3785-252C-074EFBDE6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23" y="1845734"/>
            <a:ext cx="5345723" cy="4264920"/>
          </a:xfrm>
        </p:spPr>
        <p:txBody>
          <a:bodyPr>
            <a:normAutofit lnSpcReduction="1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</a:rPr>
              <a:t>ODMP Staff Goals: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ODMP staff will return to tradeshows SEPC and IFPA with Virginia companies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Working on developing the new Virginia Grown tiered program that will recognize various levels of GAP certification and environmental and sustainability practices. 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Revamping of the Virginia Grown website and database (first half of 2024)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  Expanding the Virginia Grown pavilion at the Virginia Specialty Food and Beverage Expo in March of 2024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</a:rPr>
              <a:t>Approximately 2,000 buyers to connect VA Grown Producers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253DF-8117-21A9-C3A9-9354E4A6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124" y="76765"/>
            <a:ext cx="2988280" cy="1496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A5FBB-64B0-239E-BAAC-6318E21EF9C2}"/>
              </a:ext>
            </a:extLst>
          </p:cNvPr>
          <p:cNvSpPr txBox="1"/>
          <p:nvPr/>
        </p:nvSpPr>
        <p:spPr>
          <a:xfrm>
            <a:off x="6884377" y="1893213"/>
            <a:ext cx="49236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Eastern Shore &amp; VA Beach  ODMP Staff Goals:</a:t>
            </a:r>
          </a:p>
          <a:p>
            <a:pPr algn="ctr"/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Work with growers to achieve GAP and FSMA certifications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Manage the Virginia Potato Board Projects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Manage The Association Projects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with both larger farmers and small farmers throughout the state to mitigate issues and monitor crop progress throughout the growing season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 SFMNP participants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Attend SEPC and IFPA with Virginia Companies</a:t>
            </a: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E3239-134E-40E3-7847-057C1424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24465"/>
            <a:ext cx="1716362" cy="11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45677-2B7A-7911-C50A-4E30B370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/>
              <a:t>Thank You!!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EFFDC-3A8C-1F9B-6F0E-8EA1DD74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401797"/>
            <a:ext cx="4870917" cy="333657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8714-D1E4-8633-5376-2D678EF4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Ursula Tankard Deitch</a:t>
            </a:r>
          </a:p>
          <a:p>
            <a:r>
              <a:rPr lang="en-US"/>
              <a:t>Marketing Specialist – Office of Domestic Marketing &amp; Promotions</a:t>
            </a:r>
          </a:p>
          <a:p>
            <a:r>
              <a:rPr lang="en-US"/>
              <a:t>Cell: 757-387-7670</a:t>
            </a:r>
          </a:p>
          <a:p>
            <a:r>
              <a:rPr lang="en-US">
                <a:hlinkClick r:id="rId3"/>
              </a:rPr>
              <a:t>Ursula.deitch@vdacs.virginia.gov</a:t>
            </a:r>
            <a:endParaRPr lang="en-US"/>
          </a:p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695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284E-65AA-A749-5022-F7EAC5A0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VDACS on the Eastern Shore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44471-4BCE-7A31-9A86-5B1F3608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80213" cy="4356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Who We are:</a:t>
            </a:r>
          </a:p>
          <a:p>
            <a:pPr marL="658368" lvl="3" indent="0">
              <a:buNone/>
            </a:pPr>
            <a:r>
              <a:rPr lang="en-US" sz="1600" dirty="0"/>
              <a:t>Angela Barnes</a:t>
            </a:r>
          </a:p>
          <a:p>
            <a:pPr marL="658368" lvl="3" indent="0">
              <a:buNone/>
            </a:pPr>
            <a:r>
              <a:rPr lang="en-US" sz="1200" dirty="0"/>
              <a:t>Agricultural Inspector</a:t>
            </a:r>
          </a:p>
          <a:p>
            <a:pPr marL="658368" lvl="3" indent="0">
              <a:buNone/>
            </a:pPr>
            <a:r>
              <a:rPr lang="en-US" sz="1200" dirty="0"/>
              <a:t>Office of Plant Industry Services</a:t>
            </a:r>
          </a:p>
          <a:p>
            <a:pPr marL="658368" lvl="3" indent="0">
              <a:buNone/>
            </a:pPr>
            <a:endParaRPr lang="en-US" sz="1200" dirty="0"/>
          </a:p>
          <a:p>
            <a:pPr marL="658368" lvl="3" indent="0">
              <a:buNone/>
            </a:pPr>
            <a:r>
              <a:rPr lang="en-US" sz="1600" dirty="0"/>
              <a:t>Nikita Higgins – (hired in 2024)</a:t>
            </a:r>
          </a:p>
          <a:p>
            <a:pPr marL="658368" lvl="3" indent="0">
              <a:buNone/>
            </a:pPr>
            <a:r>
              <a:rPr lang="en-US" sz="1200" dirty="0"/>
              <a:t>Pesticide Investigator</a:t>
            </a:r>
          </a:p>
          <a:p>
            <a:pPr marL="658368" lvl="3" indent="0">
              <a:buNone/>
            </a:pPr>
            <a:r>
              <a:rPr lang="en-US" sz="1200" dirty="0"/>
              <a:t>Office of Pesticide Services</a:t>
            </a:r>
          </a:p>
          <a:p>
            <a:pPr marL="658368" lvl="3" indent="0">
              <a:buNone/>
            </a:pPr>
            <a:endParaRPr lang="en-US" dirty="0"/>
          </a:p>
          <a:p>
            <a:pPr marL="658368" lvl="3" indent="0">
              <a:buNone/>
            </a:pPr>
            <a:r>
              <a:rPr lang="en-US" sz="1600" dirty="0"/>
              <a:t>Ursula Tankard Deitch</a:t>
            </a:r>
          </a:p>
          <a:p>
            <a:pPr marL="658368" lvl="3" indent="0">
              <a:buNone/>
            </a:pPr>
            <a:r>
              <a:rPr lang="en-US" sz="1200" dirty="0"/>
              <a:t>Marketing Specialist</a:t>
            </a:r>
          </a:p>
          <a:p>
            <a:pPr marL="658368" lvl="3" indent="0">
              <a:buNone/>
            </a:pPr>
            <a:r>
              <a:rPr lang="en-US" sz="1200" dirty="0"/>
              <a:t>Office of Marketing &amp; Promotions</a:t>
            </a:r>
          </a:p>
          <a:p>
            <a:pPr marL="658368" lvl="3" indent="0">
              <a:buNone/>
            </a:pPr>
            <a:endParaRPr lang="en-US" sz="1200" dirty="0"/>
          </a:p>
          <a:p>
            <a:pPr marL="658368" lvl="3" indent="0">
              <a:buNone/>
            </a:pPr>
            <a:r>
              <a:rPr lang="en-US" sz="1600" dirty="0"/>
              <a:t>Produce Inspection Service – (only on ESVA in during growing season)</a:t>
            </a:r>
          </a:p>
          <a:p>
            <a:pPr marL="658368" lvl="3" indent="0">
              <a:buNone/>
            </a:pPr>
            <a:r>
              <a:rPr lang="en-US" sz="1200" dirty="0"/>
              <a:t>Leon White</a:t>
            </a:r>
          </a:p>
          <a:p>
            <a:pPr marL="658368" lvl="3" indent="0"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 Manager </a:t>
            </a:r>
          </a:p>
          <a:p>
            <a:pPr marL="658368" lvl="3" indent="0"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Office of Fruit &amp; Vegetable Services</a:t>
            </a:r>
          </a:p>
          <a:p>
            <a:pPr marL="658368" lvl="3" indent="0">
              <a:buNone/>
            </a:pPr>
            <a:endParaRPr lang="en-US" sz="1200" dirty="0"/>
          </a:p>
        </p:txBody>
      </p:sp>
      <p:pic>
        <p:nvPicPr>
          <p:cNvPr id="7" name="Picture 6" descr="A building with a parking lot and a tree&#10;&#10;Description automatically generated">
            <a:extLst>
              <a:ext uri="{FF2B5EF4-FFF2-40B4-BE49-F238E27FC236}">
                <a16:creationId xmlns:a16="http://schemas.microsoft.com/office/drawing/2014/main" id="{7DA46970-169D-5F17-A9BD-52B36D0F8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13" y="1926569"/>
            <a:ext cx="4006483" cy="3004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73B876-CE4C-F797-7159-02C955DE5702}"/>
              </a:ext>
            </a:extLst>
          </p:cNvPr>
          <p:cNvSpPr txBox="1"/>
          <p:nvPr/>
        </p:nvSpPr>
        <p:spPr>
          <a:xfrm>
            <a:off x="8291969" y="4982140"/>
            <a:ext cx="3900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18451 </a:t>
            </a:r>
            <a:r>
              <a:rPr lang="en-US" sz="1200" b="1" dirty="0" err="1"/>
              <a:t>Garey</a:t>
            </a:r>
            <a:r>
              <a:rPr lang="en-US" sz="1200" b="1" dirty="0"/>
              <a:t> Road, </a:t>
            </a:r>
            <a:r>
              <a:rPr lang="en-US" sz="1200" b="1" dirty="0" err="1"/>
              <a:t>Melfa</a:t>
            </a:r>
            <a:r>
              <a:rPr lang="en-US" sz="1200" b="1" dirty="0"/>
              <a:t>, VA 23410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1432DC-6E08-4944-EEA0-967C6CD0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78465"/>
            <a:ext cx="1559822" cy="10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0092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/>
              <a:t>VDACS Division of Marketing &amp;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6144604" cy="417950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Domestic Marketing &amp; Promotions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Domestic Marketing Staff located in each of the six regions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Assists Virginia's producers and processors market their products throughout the United States and Eastern Canada.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Work with both larger farmers and small farmers throughout the state to mitigate issues and monitor crop progress throughout the growing season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Manage state commodity boards</a:t>
            </a:r>
          </a:p>
          <a:p>
            <a:pPr marL="201168" lvl="1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C6060-B27A-411F-844E-D16C0CC43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884" y="2508073"/>
            <a:ext cx="3714750" cy="163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F084D-26DC-166E-7226-AECD1AE4A28C}"/>
              </a:ext>
            </a:extLst>
          </p:cNvPr>
          <p:cNvSpPr txBox="1"/>
          <p:nvPr/>
        </p:nvSpPr>
        <p:spPr>
          <a:xfrm>
            <a:off x="10230496" y="2203890"/>
            <a:ext cx="1388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Vacant</a:t>
            </a:r>
          </a:p>
          <a:p>
            <a:pPr algn="ctr"/>
            <a:r>
              <a:rPr lang="en-US" sz="1000" dirty="0"/>
              <a:t>Wheat, Corn &amp; Soybeans</a:t>
            </a:r>
          </a:p>
          <a:p>
            <a:pPr algn="ctr"/>
            <a:r>
              <a:rPr lang="en-US" sz="1000" b="1" dirty="0"/>
              <a:t>(VA Corn Board &amp; VA Soybean Checkoff Board)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2A3A6A-FB58-CBDD-9182-B5CF025CD2AA}"/>
              </a:ext>
            </a:extLst>
          </p:cNvPr>
          <p:cNvCxnSpPr>
            <a:cxnSpLocks/>
          </p:cNvCxnSpPr>
          <p:nvPr/>
        </p:nvCxnSpPr>
        <p:spPr>
          <a:xfrm flipH="1">
            <a:off x="10032520" y="2658983"/>
            <a:ext cx="439948" cy="42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500362-D821-3BF6-4E5B-CBF8CB766C3A}"/>
              </a:ext>
            </a:extLst>
          </p:cNvPr>
          <p:cNvSpPr txBox="1"/>
          <p:nvPr/>
        </p:nvSpPr>
        <p:spPr>
          <a:xfrm>
            <a:off x="10817523" y="3778369"/>
            <a:ext cx="1155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Ursula Deitch</a:t>
            </a:r>
          </a:p>
          <a:p>
            <a:pPr algn="ctr"/>
            <a:r>
              <a:rPr lang="en-US" sz="1000" dirty="0"/>
              <a:t>(Vegetables, Aquaculture, &amp; Nursery Crops – </a:t>
            </a:r>
            <a:r>
              <a:rPr lang="en-US" sz="1000" b="1" dirty="0"/>
              <a:t>VA Potato Board</a:t>
            </a:r>
            <a:r>
              <a:rPr lang="en-US" sz="1000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C2CD7D-9D25-79DB-55CC-7F6BECF5F3C2}"/>
              </a:ext>
            </a:extLst>
          </p:cNvPr>
          <p:cNvCxnSpPr/>
          <p:nvPr/>
        </p:nvCxnSpPr>
        <p:spPr>
          <a:xfrm flipH="1" flipV="1">
            <a:off x="10593238" y="3623094"/>
            <a:ext cx="562442" cy="15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482B9D-D958-628E-7C9A-3FF2F131D51A}"/>
              </a:ext>
            </a:extLst>
          </p:cNvPr>
          <p:cNvCxnSpPr/>
          <p:nvPr/>
        </p:nvCxnSpPr>
        <p:spPr>
          <a:xfrm flipH="1" flipV="1">
            <a:off x="9967822" y="4116260"/>
            <a:ext cx="129396" cy="350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B3EE74-6975-9A73-39C0-C3D04132A1C1}"/>
              </a:ext>
            </a:extLst>
          </p:cNvPr>
          <p:cNvSpPr txBox="1"/>
          <p:nvPr/>
        </p:nvSpPr>
        <p:spPr>
          <a:xfrm>
            <a:off x="9768776" y="4512527"/>
            <a:ext cx="1187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Gail Milteer</a:t>
            </a:r>
          </a:p>
          <a:p>
            <a:pPr algn="ctr"/>
            <a:r>
              <a:rPr lang="en-US" sz="1000" dirty="0"/>
              <a:t>(Cotton, Peanuts, &amp; Strawberries – </a:t>
            </a:r>
            <a:r>
              <a:rPr lang="en-US" sz="1000" b="1" dirty="0"/>
              <a:t>VA Cotton Board</a:t>
            </a:r>
            <a:r>
              <a:rPr lang="en-US" sz="10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774D8-A25A-90A6-A582-C59016EADE18}"/>
              </a:ext>
            </a:extLst>
          </p:cNvPr>
          <p:cNvSpPr txBox="1"/>
          <p:nvPr/>
        </p:nvSpPr>
        <p:spPr>
          <a:xfrm>
            <a:off x="8472443" y="4407939"/>
            <a:ext cx="128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Jennifer Atkins</a:t>
            </a:r>
          </a:p>
          <a:p>
            <a:pPr algn="ctr"/>
            <a:r>
              <a:rPr lang="en-US" sz="1000" dirty="0"/>
              <a:t>(Tobacco &amp; Hemp – </a:t>
            </a:r>
            <a:r>
              <a:rPr lang="en-US" sz="1000" b="1" dirty="0"/>
              <a:t>VA Distilled Spirits Board &amp; VA Tobacco Board</a:t>
            </a:r>
            <a:r>
              <a:rPr lang="en-US" sz="1000" dirty="0"/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DD3642-AD3D-C58C-D5EA-0463FD7C8DB4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9112521" y="4116260"/>
            <a:ext cx="1" cy="291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4577CF-4BCC-41CD-577C-9A7461996A2B}"/>
              </a:ext>
            </a:extLst>
          </p:cNvPr>
          <p:cNvSpPr txBox="1"/>
          <p:nvPr/>
        </p:nvSpPr>
        <p:spPr>
          <a:xfrm>
            <a:off x="7205708" y="4355549"/>
            <a:ext cx="94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Jim Atwell</a:t>
            </a:r>
          </a:p>
          <a:p>
            <a:pPr algn="ctr"/>
            <a:r>
              <a:rPr lang="en-US" sz="1000" dirty="0"/>
              <a:t>(Apples, Christmas Trees, Nursery Crops – </a:t>
            </a:r>
            <a:r>
              <a:rPr lang="en-US" sz="1000" b="1" dirty="0"/>
              <a:t>VA Apple Board</a:t>
            </a:r>
            <a:r>
              <a:rPr lang="en-US" sz="1000" dirty="0"/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C78316-402F-837A-BD71-BF109030CD0A}"/>
              </a:ext>
            </a:extLst>
          </p:cNvPr>
          <p:cNvCxnSpPr>
            <a:cxnSpLocks/>
          </p:cNvCxnSpPr>
          <p:nvPr/>
        </p:nvCxnSpPr>
        <p:spPr>
          <a:xfrm flipV="1">
            <a:off x="7789663" y="4116260"/>
            <a:ext cx="172526" cy="291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3C1A9B-2B24-86B3-14F0-D5421BB8D46B}"/>
              </a:ext>
            </a:extLst>
          </p:cNvPr>
          <p:cNvSpPr txBox="1"/>
          <p:nvPr/>
        </p:nvSpPr>
        <p:spPr>
          <a:xfrm>
            <a:off x="8266810" y="2000957"/>
            <a:ext cx="166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Lindsey Anderson</a:t>
            </a:r>
          </a:p>
          <a:p>
            <a:pPr algn="ctr"/>
            <a:r>
              <a:rPr lang="en-US" sz="1000" dirty="0"/>
              <a:t>(Livestock - </a:t>
            </a:r>
            <a:r>
              <a:rPr lang="en-US" sz="1000" b="1" dirty="0"/>
              <a:t>VA Wine Board</a:t>
            </a:r>
            <a:r>
              <a:rPr lang="en-US" sz="1000" dirty="0"/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183072-703E-2EEF-CC57-9C2C105D3677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9099259" y="2462622"/>
            <a:ext cx="24911" cy="392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6DF294-D6AF-0C70-0916-4B70E79B80E1}"/>
              </a:ext>
            </a:extLst>
          </p:cNvPr>
          <p:cNvSpPr txBox="1"/>
          <p:nvPr/>
        </p:nvSpPr>
        <p:spPr>
          <a:xfrm>
            <a:off x="6633713" y="5731613"/>
            <a:ext cx="570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800" dirty="0">
                <a:hlinkClick r:id="rId3"/>
              </a:rPr>
              <a:t>https://www.vdacs.virginia.gov/marketing-sales-and-market-development.shtml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5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7E6F72-9E3A-4A7C-A9F5-94C135ACD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811" y="3366110"/>
            <a:ext cx="5394897" cy="228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1AF4D-C76B-44CA-B42B-434513F7F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507" y="3181618"/>
            <a:ext cx="5231067" cy="2615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0092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/>
              <a:t>VDACS Division of Marketing &amp;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9997440" cy="2726267"/>
          </a:xfrm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1800" dirty="0">
              <a:solidFill>
                <a:prstClr val="black"/>
              </a:solidFill>
              <a:latin typeface="Trebuchet MS" panose="020B060302020202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Programs &amp; Promotions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Administered by Richmond staff:  Marshall Payne, Alexa </a:t>
            </a:r>
            <a:r>
              <a:rPr lang="en-US" dirty="0" err="1"/>
              <a:t>Pinzo</a:t>
            </a:r>
            <a:r>
              <a:rPr lang="en-US" dirty="0"/>
              <a:t>, and Garrett Petro</a:t>
            </a:r>
          </a:p>
          <a:p>
            <a:pPr marL="201168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14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Virginia Grown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43908"/>
            <a:ext cx="4794069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Virginia Grown program is a VDACS marketing tool promoting fresh, local products to consumers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hlinkClick r:id="rId2"/>
              </a:rPr>
              <a:t>www.virginiagrown.com</a:t>
            </a:r>
            <a:endParaRPr lang="en-US" sz="3600" dirty="0"/>
          </a:p>
          <a:p>
            <a:pPr marL="0" indent="0">
              <a:buNone/>
            </a:pPr>
            <a:r>
              <a:rPr lang="en-US" sz="2400" dirty="0"/>
              <a:t>(website under construction and to be updated in 2024)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40556" y="2305879"/>
          <a:ext cx="4890054" cy="284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027">
                  <a:extLst>
                    <a:ext uri="{9D8B030D-6E8A-4147-A177-3AD203B41FA5}">
                      <a16:colId xmlns:a16="http://schemas.microsoft.com/office/drawing/2014/main" val="704052465"/>
                    </a:ext>
                  </a:extLst>
                </a:gridCol>
                <a:gridCol w="2445027">
                  <a:extLst>
                    <a:ext uri="{9D8B030D-6E8A-4147-A177-3AD203B41FA5}">
                      <a16:colId xmlns:a16="http://schemas.microsoft.com/office/drawing/2014/main" val="2599359150"/>
                    </a:ext>
                  </a:extLst>
                </a:gridCol>
              </a:tblGrid>
              <a:tr h="52279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Fresh Fruit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64176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Fresh Vegetables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Aquaculture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492543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Dairy,</a:t>
                      </a:r>
                      <a:r>
                        <a:rPr lang="en-US" b="1" baseline="0" dirty="0"/>
                        <a:t> Meats </a:t>
                      </a:r>
                      <a:r>
                        <a:rPr lang="en-US" b="1" dirty="0"/>
                        <a:t>and 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CSA’s (Community</a:t>
                      </a:r>
                      <a:r>
                        <a:rPr lang="en-US" b="1" baseline="0" dirty="0"/>
                        <a:t> Supported Agriculture)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225590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Nursery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Farmers’ Markets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13597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Christmas Trees</a:t>
                      </a:r>
                      <a:r>
                        <a:rPr lang="en-US" b="1" baseline="0" dirty="0"/>
                        <a:t> and Seasonal Greenery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Farm Stands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684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DE855BD-EE0B-30EB-F9C4-15C624E6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877" y="-8870"/>
            <a:ext cx="3487166" cy="174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F2398-BB7E-8DF0-B31A-DA25FDD95F19}"/>
              </a:ext>
            </a:extLst>
          </p:cNvPr>
          <p:cNvSpPr txBox="1"/>
          <p:nvPr/>
        </p:nvSpPr>
        <p:spPr>
          <a:xfrm>
            <a:off x="6440556" y="1889187"/>
            <a:ext cx="489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Products Covered Under the Virginia Grown Label: </a:t>
            </a:r>
          </a:p>
        </p:txBody>
      </p:sp>
    </p:spTree>
    <p:extLst>
      <p:ext uri="{BB962C8B-B14F-4D97-AF65-F5344CB8AC3E}">
        <p14:creationId xmlns:p14="http://schemas.microsoft.com/office/powerpoint/2010/main" val="287009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Virginia Grown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10" y="2143908"/>
            <a:ext cx="2268747" cy="3920462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3200" dirty="0"/>
              <a:t>Provide marketing materials for farmers to promote the sale of their produce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9286"/>
              </p:ext>
            </p:extLst>
          </p:nvPr>
        </p:nvGraphicFramePr>
        <p:xfrm>
          <a:off x="7061655" y="2305879"/>
          <a:ext cx="4890054" cy="284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027">
                  <a:extLst>
                    <a:ext uri="{9D8B030D-6E8A-4147-A177-3AD203B41FA5}">
                      <a16:colId xmlns:a16="http://schemas.microsoft.com/office/drawing/2014/main" val="704052465"/>
                    </a:ext>
                  </a:extLst>
                </a:gridCol>
                <a:gridCol w="2445027">
                  <a:extLst>
                    <a:ext uri="{9D8B030D-6E8A-4147-A177-3AD203B41FA5}">
                      <a16:colId xmlns:a16="http://schemas.microsoft.com/office/drawing/2014/main" val="2599359150"/>
                    </a:ext>
                  </a:extLst>
                </a:gridCol>
              </a:tblGrid>
              <a:tr h="52279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Fresh Fruit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264176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Fresh Vegetables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Aquaculture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492543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Dairy,</a:t>
                      </a:r>
                      <a:r>
                        <a:rPr lang="en-US" b="1" baseline="0" dirty="0"/>
                        <a:t> Meats </a:t>
                      </a:r>
                      <a:r>
                        <a:rPr lang="en-US" b="1" dirty="0"/>
                        <a:t>and 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CSA’s (Community</a:t>
                      </a:r>
                      <a:r>
                        <a:rPr lang="en-US" b="1" baseline="0" dirty="0"/>
                        <a:t> Supported Agriculture)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225590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Nursery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Farmers’ Markets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13597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r>
                        <a:rPr lang="en-US" b="1" dirty="0"/>
                        <a:t>Christmas Trees</a:t>
                      </a:r>
                      <a:r>
                        <a:rPr lang="en-US" b="1" baseline="0" dirty="0"/>
                        <a:t> and Seasonal Greenery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Farm Stands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6849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DE855BD-EE0B-30EB-F9C4-15C624E6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77" y="-8870"/>
            <a:ext cx="3487166" cy="1746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5047C-4135-D9E0-8665-771BB8DC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683" y="2143908"/>
            <a:ext cx="4044030" cy="39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9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00928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Virginia Finest </a:t>
            </a:r>
            <a:r>
              <a:rPr lang="en-US" sz="6000" dirty="0"/>
              <a:t> </a:t>
            </a:r>
            <a:br>
              <a:rPr lang="en-US" sz="5400" dirty="0"/>
            </a:br>
            <a:r>
              <a:rPr lang="en-US" sz="4000" dirty="0"/>
              <a:t>Promoting Specialty &amp; Farm Processed Foods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94069" cy="4023360"/>
          </a:xfrm>
        </p:spPr>
        <p:txBody>
          <a:bodyPr>
            <a:noAutofit/>
          </a:bodyPr>
          <a:lstStyle/>
          <a:p>
            <a:r>
              <a:rPr lang="en-US" sz="2400" dirty="0"/>
              <a:t>Virginia’s Finest -Since 1989.</a:t>
            </a:r>
          </a:p>
          <a:p>
            <a:r>
              <a:rPr lang="en-US" sz="2400" dirty="0"/>
              <a:t>Today, Virginia’s Finest helps contribute to </a:t>
            </a:r>
            <a:r>
              <a:rPr lang="en-US" sz="2400" dirty="0">
                <a:solidFill>
                  <a:schemeClr val="accent2"/>
                </a:solidFill>
              </a:rPr>
              <a:t>total U.S. specialty food sales of $158.4-billion dollars</a:t>
            </a:r>
            <a:r>
              <a:rPr lang="en-US" sz="2400" dirty="0"/>
              <a:t>, a record high according to the national specialty food trade association.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There are </a:t>
            </a:r>
            <a:r>
              <a:rPr lang="en-US" sz="2400" dirty="0">
                <a:solidFill>
                  <a:schemeClr val="accent2"/>
                </a:solidFill>
              </a:rPr>
              <a:t>over 800 companies currently participating in the Virginia’s Finest program.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6DBB1-10D4-4B15-9BDA-CAF4FC31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173" y="1810452"/>
            <a:ext cx="3166076" cy="2046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435" y="3953696"/>
            <a:ext cx="2134457" cy="213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5484373"/>
            <a:ext cx="5228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www.vafinest.com</a:t>
            </a:r>
          </a:p>
        </p:txBody>
      </p:sp>
    </p:spTree>
    <p:extLst>
      <p:ext uri="{BB962C8B-B14F-4D97-AF65-F5344CB8AC3E}">
        <p14:creationId xmlns:p14="http://schemas.microsoft.com/office/powerpoint/2010/main" val="362720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13" y="600928"/>
            <a:ext cx="11525061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Virginia Finest </a:t>
            </a:r>
            <a:r>
              <a:rPr lang="en-US" sz="6000" dirty="0"/>
              <a:t> </a:t>
            </a:r>
            <a:br>
              <a:rPr lang="en-US" sz="4400" dirty="0"/>
            </a:br>
            <a:r>
              <a:rPr lang="en-US" sz="4000" dirty="0"/>
              <a:t>Promoting Specialty &amp; Farm Processed Foods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94069" cy="4023360"/>
          </a:xfrm>
        </p:spPr>
        <p:txBody>
          <a:bodyPr>
            <a:noAutofit/>
          </a:bodyPr>
          <a:lstStyle/>
          <a:p>
            <a:r>
              <a:rPr lang="en-US" b="1" dirty="0"/>
              <a:t>The VDACS Division of Marketing and Development helps market and promote Virginia’s Finest throughout the Commonwealth and around the world.</a:t>
            </a:r>
          </a:p>
          <a:p>
            <a:r>
              <a:rPr lang="en-US" b="1" dirty="0"/>
              <a:t>-HOW?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Once a Virginia specialty crafted food or beverage company earns the Virginia’s Finest trademark, they can participate in a host of trade shows and special events throughout the year with our marketing and promotions team.  Events such as…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758DF-DF2B-49F5-82A5-6F6677BF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675" y="1845734"/>
            <a:ext cx="2846070" cy="1707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43F88-D804-E3E1-6238-2F106185B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574" y="3670799"/>
            <a:ext cx="2586273" cy="2586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BFC5F-2315-153C-E9ED-E08932DB2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15" y="2816420"/>
            <a:ext cx="1989896" cy="19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A0A5-C1EA-4128-A4CD-B0DFB786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2024 Virginia Food &amp; Beverage Expo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4546" y="2463653"/>
            <a:ext cx="5358141" cy="2808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878" y="2066092"/>
            <a:ext cx="497766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March 27, 2024 – Richmond, VA</a:t>
            </a:r>
          </a:p>
          <a:p>
            <a:r>
              <a:rPr lang="en-US" sz="1100" b="1" i="0" dirty="0">
                <a:solidFill>
                  <a:srgbClr val="000000"/>
                </a:solidFill>
                <a:effectLst/>
                <a:latin typeface="proxima-nova"/>
              </a:rPr>
              <a:t>Greater Richmond Convention Center | 403 N 3rd St, Richmond, VA</a:t>
            </a:r>
          </a:p>
          <a:p>
            <a:endParaRPr lang="en-US" sz="2400" dirty="0"/>
          </a:p>
          <a:p>
            <a:r>
              <a:rPr lang="en-US" sz="2000" dirty="0"/>
              <a:t>The Expo showcases the specialty food and beverage industry in Virginia - those who make amazing products and those who want to help sell them in a retail setting.</a:t>
            </a:r>
          </a:p>
          <a:p>
            <a:endParaRPr lang="en-US" sz="2000" dirty="0"/>
          </a:p>
          <a:p>
            <a:r>
              <a:rPr lang="en-US" sz="2000" dirty="0"/>
              <a:t>You can either exhibit to get your product out there or attend to find Virginia made products to sell in your farm store.</a:t>
            </a:r>
          </a:p>
          <a:p>
            <a:endParaRPr lang="en-US" sz="2000" dirty="0"/>
          </a:p>
          <a:p>
            <a:r>
              <a:rPr lang="en-US" sz="2000" b="1" dirty="0"/>
              <a:t>www.vafoodbeverageexpo.com</a:t>
            </a:r>
          </a:p>
        </p:txBody>
      </p:sp>
      <p:pic>
        <p:nvPicPr>
          <p:cNvPr id="7" name="Picture 2" descr="2024 Virginia Food &amp;amp; Beverage Expo">
            <a:extLst>
              <a:ext uri="{FF2B5EF4-FFF2-40B4-BE49-F238E27FC236}">
                <a16:creationId xmlns:a16="http://schemas.microsoft.com/office/drawing/2014/main" id="{1FD02BB2-84F7-131B-C24D-6F87461C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14" y="2585316"/>
            <a:ext cx="2820121" cy="11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D57D2-713B-884D-D11B-B4FE312A3C6C}"/>
              </a:ext>
            </a:extLst>
          </p:cNvPr>
          <p:cNvSpPr txBox="1"/>
          <p:nvPr/>
        </p:nvSpPr>
        <p:spPr>
          <a:xfrm>
            <a:off x="6186981" y="5629457"/>
            <a:ext cx="535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**Now Featuring a Virginia Grown Pavilion**</a:t>
            </a:r>
          </a:p>
        </p:txBody>
      </p:sp>
    </p:spTree>
    <p:extLst>
      <p:ext uri="{BB962C8B-B14F-4D97-AF65-F5344CB8AC3E}">
        <p14:creationId xmlns:p14="http://schemas.microsoft.com/office/powerpoint/2010/main" val="10465295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10093</TotalTime>
  <Words>1442</Words>
  <Application>Microsoft Office PowerPoint</Application>
  <PresentationFormat>Widescreen</PresentationFormat>
  <Paragraphs>204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proxima-nova</vt:lpstr>
      <vt:lpstr>Trebuchet MS</vt:lpstr>
      <vt:lpstr>Retrospect</vt:lpstr>
      <vt:lpstr>PowerPoint Presentation</vt:lpstr>
      <vt:lpstr>VDACS on the Eastern Shore</vt:lpstr>
      <vt:lpstr>VDACS Division of Marketing &amp; Development </vt:lpstr>
      <vt:lpstr>VDACS Division of Marketing &amp; Development </vt:lpstr>
      <vt:lpstr>Virginia Grown </vt:lpstr>
      <vt:lpstr>Virginia Grown </vt:lpstr>
      <vt:lpstr>Virginia Finest   Promoting Specialty &amp; Farm Processed Foods </vt:lpstr>
      <vt:lpstr>Virginia Finest   Promoting Specialty &amp; Farm Processed Foods </vt:lpstr>
      <vt:lpstr>2024 Virginia Food &amp; Beverage Expo</vt:lpstr>
      <vt:lpstr>Virginia Finest   Promoting Specialty &amp; Farm Processed Foods</vt:lpstr>
      <vt:lpstr>How to Become Virginia’s Finest </vt:lpstr>
      <vt:lpstr>PowerPoint Presentation</vt:lpstr>
      <vt:lpstr>PowerPoint Presentation</vt:lpstr>
      <vt:lpstr>Homegrown by Heroes</vt:lpstr>
      <vt:lpstr>Homegrown by Heroes</vt:lpstr>
      <vt:lpstr>The Association of Eastern Virginia Agricultural Producers, Inc.</vt:lpstr>
      <vt:lpstr>The Association of Eastern Virginia Agricultural Producers, Inc.</vt:lpstr>
      <vt:lpstr>Moving into 2024……</vt:lpstr>
      <vt:lpstr>Thank You!!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Deitch, Ursula (VDACS)</dc:creator>
  <cp:lastModifiedBy>Deitch, Ursula (VDACS)</cp:lastModifiedBy>
  <cp:revision>19</cp:revision>
  <dcterms:created xsi:type="dcterms:W3CDTF">2024-03-12T12:54:22Z</dcterms:created>
  <dcterms:modified xsi:type="dcterms:W3CDTF">2024-03-19T14:14:41Z</dcterms:modified>
</cp:coreProperties>
</file>